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7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85" r:id="rId6"/>
    <p:sldId id="286" r:id="rId7"/>
    <p:sldId id="271" r:id="rId8"/>
    <p:sldId id="265" r:id="rId9"/>
    <p:sldId id="288" r:id="rId10"/>
    <p:sldId id="261" r:id="rId11"/>
    <p:sldId id="295" r:id="rId12"/>
    <p:sldId id="292" r:id="rId13"/>
    <p:sldId id="289" r:id="rId14"/>
    <p:sldId id="291" r:id="rId15"/>
    <p:sldId id="262" r:id="rId16"/>
    <p:sldId id="263" r:id="rId17"/>
    <p:sldId id="296" r:id="rId18"/>
    <p:sldId id="260" r:id="rId19"/>
    <p:sldId id="297" r:id="rId20"/>
    <p:sldId id="287" r:id="rId21"/>
    <p:sldId id="293" r:id="rId22"/>
    <p:sldId id="294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290" r:id="rId32"/>
    <p:sldId id="264" r:id="rId33"/>
    <p:sldId id="266" r:id="rId34"/>
    <p:sldId id="267" r:id="rId35"/>
    <p:sldId id="268" r:id="rId36"/>
    <p:sldId id="269" r:id="rId37"/>
    <p:sldId id="270" r:id="rId38"/>
    <p:sldId id="272" r:id="rId39"/>
    <p:sldId id="273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81" r:id="rId48"/>
    <p:sldId id="282" r:id="rId49"/>
    <p:sldId id="283" r:id="rId50"/>
    <p:sldId id="306" r:id="rId51"/>
    <p:sldId id="284" r:id="rId52"/>
  </p:sldIdLst>
  <p:sldSz cx="9144000" cy="5143500" type="screen16x9"/>
  <p:notesSz cx="6858000" cy="9144000"/>
  <p:embeddedFontLst>
    <p:embeddedFont>
      <p:font typeface="Montserrat" pitchFamily="2" charset="77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CDC4"/>
    <a:srgbClr val="D496FF"/>
    <a:srgbClr val="BBAAFF"/>
    <a:srgbClr val="FD6DFF"/>
    <a:srgbClr val="D396FF"/>
    <a:srgbClr val="ACB7FF"/>
    <a:srgbClr val="00EFFF"/>
    <a:srgbClr val="2B01FC"/>
    <a:srgbClr val="00FF7D"/>
    <a:srgbClr val="FF8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11E95A-CA02-4DD2-B3AE-B5CEAF39A960}">
  <a:tblStyle styleId="{6D11E95A-CA02-4DD2-B3AE-B5CEAF39A9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2"/>
    <p:restoredTop sz="94598"/>
  </p:normalViewPr>
  <p:slideViewPr>
    <p:cSldViewPr snapToGrid="0" snapToObjects="1">
      <p:cViewPr>
        <p:scale>
          <a:sx n="146" d="100"/>
          <a:sy n="146" d="100"/>
        </p:scale>
        <p:origin x="9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655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225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9721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907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426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436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886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916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38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75a7f99e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75a7f99e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8506d80d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8506d80d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146e25b950_1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146e25b950_1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47890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62bb2028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62bb2028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772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45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863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208125" y="4214588"/>
            <a:ext cx="22500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258875"/>
            <a:ext cx="8229600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3805198" y="4212742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836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4.tiff"/><Relationship Id="rId3" Type="http://schemas.openxmlformats.org/officeDocument/2006/relationships/image" Target="../media/image27.tiff"/><Relationship Id="rId7" Type="http://schemas.openxmlformats.org/officeDocument/2006/relationships/image" Target="../media/image28.emf"/><Relationship Id="rId12" Type="http://schemas.openxmlformats.org/officeDocument/2006/relationships/image" Target="../media/image3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eg"/><Relationship Id="rId11" Type="http://schemas.openxmlformats.org/officeDocument/2006/relationships/image" Target="../media/image32.tiff"/><Relationship Id="rId5" Type="http://schemas.openxmlformats.org/officeDocument/2006/relationships/image" Target="../media/image1.jpeg"/><Relationship Id="rId10" Type="http://schemas.openxmlformats.org/officeDocument/2006/relationships/image" Target="../media/image31.tiff"/><Relationship Id="rId4" Type="http://schemas.openxmlformats.org/officeDocument/2006/relationships/image" Target="../media/image22.tiff"/><Relationship Id="rId9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emf"/><Relationship Id="rId5" Type="http://schemas.openxmlformats.org/officeDocument/2006/relationships/image" Target="../media/image38.tiff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-number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montserrat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tif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film-director ratings</a:t>
            </a:r>
            <a:endParaRPr dirty="0"/>
          </a:p>
        </p:txBody>
      </p:sp>
      <p:sp>
        <p:nvSpPr>
          <p:cNvPr id="3" name="Google Shape;62;p11">
            <a:extLst>
              <a:ext uri="{FF2B5EF4-FFF2-40B4-BE49-F238E27FC236}">
                <a16:creationId xmlns:a16="http://schemas.microsoft.com/office/drawing/2014/main" id="{82D178C7-A4B6-0140-817E-A3C34546E62C}"/>
              </a:ext>
            </a:extLst>
          </p:cNvPr>
          <p:cNvSpPr txBox="1">
            <a:spLocks/>
          </p:cNvSpPr>
          <p:nvPr/>
        </p:nvSpPr>
        <p:spPr>
          <a:xfrm>
            <a:off x="101600" y="-175653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b="0" dirty="0"/>
              <a:t>Joshua Banks Mailman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predict ratings: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7" name="Google Shape;100;p16">
            <a:extLst>
              <a:ext uri="{FF2B5EF4-FFF2-40B4-BE49-F238E27FC236}">
                <a16:creationId xmlns:a16="http://schemas.microsoft.com/office/drawing/2014/main" id="{1E6FA51E-0C80-5F40-BC7A-C3E5D99BEDA8}"/>
              </a:ext>
            </a:extLst>
          </p:cNvPr>
          <p:cNvSpPr txBox="1">
            <a:spLocks/>
          </p:cNvSpPr>
          <p:nvPr/>
        </p:nvSpPr>
        <p:spPr>
          <a:xfrm>
            <a:off x="878759" y="1331280"/>
            <a:ext cx="7204537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Font typeface="Montserrat"/>
              <a:buNone/>
            </a:pPr>
            <a:r>
              <a:rPr lang="en-US" sz="1800" b="1" dirty="0"/>
              <a:t>continuous features</a:t>
            </a:r>
            <a:endParaRPr lang="en-US" sz="1800" dirty="0"/>
          </a:p>
          <a:p>
            <a:r>
              <a:rPr lang="en-US" sz="1800" dirty="0"/>
              <a:t>Year released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Duration </a:t>
            </a:r>
            <a:r>
              <a:rPr lang="en-US" sz="1400" dirty="0"/>
              <a:t>(in minutes)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Rating count</a:t>
            </a:r>
            <a:r>
              <a:rPr lang="en-US" sz="1400" dirty="0"/>
              <a:t> (total number of times the film was rated on IMDB)</a:t>
            </a:r>
          </a:p>
          <a:p>
            <a:pPr marL="76200" indent="0">
              <a:buFont typeface="Montserrat"/>
              <a:buNone/>
            </a:pPr>
            <a:endParaRPr lang="en-US" sz="1800" b="1" dirty="0"/>
          </a:p>
          <a:p>
            <a:pPr marL="76200" indent="0">
              <a:buFont typeface="Montserrat"/>
              <a:buNone/>
            </a:pPr>
            <a:r>
              <a:rPr lang="en-US" sz="1800" b="1" dirty="0"/>
              <a:t>categorical features</a:t>
            </a:r>
            <a:endParaRPr lang="en-US" sz="1800" dirty="0"/>
          </a:p>
          <a:p>
            <a:r>
              <a:rPr lang="en-US" sz="1800" dirty="0"/>
              <a:t>TV series vs. theatrical release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Documentary or not</a:t>
            </a: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800" dirty="0"/>
              <a:t>Cinematographer (</a:t>
            </a:r>
            <a:r>
              <a:rPr lang="en-US" sz="1400" dirty="0"/>
              <a:t>excluding those who worked the least number of times with that director)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Cast members </a:t>
            </a:r>
            <a:r>
              <a:rPr lang="en-US" sz="1400" dirty="0"/>
              <a:t>(if appearing in &gt; 3 films)</a:t>
            </a:r>
          </a:p>
          <a:p>
            <a:pPr marL="76200" indent="0">
              <a:spcBef>
                <a:spcPts val="0"/>
              </a:spcBef>
              <a:buFont typeface="Montserrat"/>
              <a:buNone/>
            </a:pPr>
            <a:endParaRPr lang="en-US" sz="1400" dirty="0"/>
          </a:p>
        </p:txBody>
      </p:sp>
      <p:sp>
        <p:nvSpPr>
          <p:cNvPr id="8" name="Google Shape;99;p16">
            <a:extLst>
              <a:ext uri="{FF2B5EF4-FFF2-40B4-BE49-F238E27FC236}">
                <a16:creationId xmlns:a16="http://schemas.microsoft.com/office/drawing/2014/main" id="{8D0567B0-C077-B046-8A7C-82E7733CAD16}"/>
              </a:ext>
            </a:extLst>
          </p:cNvPr>
          <p:cNvSpPr txBox="1">
            <a:spLocks/>
          </p:cNvSpPr>
          <p:nvPr/>
        </p:nvSpPr>
        <p:spPr>
          <a:xfrm>
            <a:off x="4828032" y="426720"/>
            <a:ext cx="449884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Linear Regression</a:t>
            </a:r>
            <a:r>
              <a:rPr lang="en-US" sz="1400" b="0" dirty="0"/>
              <a:t> </a:t>
            </a:r>
          </a:p>
          <a:p>
            <a:r>
              <a:rPr lang="en-US" sz="1400" b="0" dirty="0"/>
              <a:t>with train-test split to enable cross-validation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3B9E0-1808-B149-BBF1-2BEC6CEC9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72" y="1317171"/>
            <a:ext cx="1823981" cy="981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3123-6331-9C4F-B52B-8CE4B6330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C876BB-A7B0-6A4E-85ED-03199285E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26" y="119417"/>
            <a:ext cx="2996119" cy="1598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9ABF12-D7EC-3A42-82B3-2FDAE1C0A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26" y="3381457"/>
            <a:ext cx="2973961" cy="1586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10B240-AEAB-5945-96B1-9986EF686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226" y="1726751"/>
            <a:ext cx="2983690" cy="1592137"/>
          </a:xfrm>
          <a:prstGeom prst="rect">
            <a:avLst/>
          </a:prstGeom>
        </p:spPr>
      </p:pic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A6CB89B8-93ED-C54C-B711-340CDCB4B76F}"/>
              </a:ext>
            </a:extLst>
          </p:cNvPr>
          <p:cNvSpPr txBox="1">
            <a:spLocks/>
          </p:cNvSpPr>
          <p:nvPr/>
        </p:nvSpPr>
        <p:spPr>
          <a:xfrm>
            <a:off x="6128427" y="-389106"/>
            <a:ext cx="2625932" cy="276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 dirty="0">
                <a:solidFill>
                  <a:srgbClr val="92D050"/>
                </a:solidFill>
              </a:rPr>
              <a:t>Alfred Hitchcock and other directors, use a particular cinematographer during a particular phase of their career</a:t>
            </a:r>
          </a:p>
        </p:txBody>
      </p:sp>
      <p:sp>
        <p:nvSpPr>
          <p:cNvPr id="7" name="Google Shape;99;p16">
            <a:extLst>
              <a:ext uri="{FF2B5EF4-FFF2-40B4-BE49-F238E27FC236}">
                <a16:creationId xmlns:a16="http://schemas.microsoft.com/office/drawing/2014/main" id="{46EE8F0D-358B-D74E-86A1-208A870600C9}"/>
              </a:ext>
            </a:extLst>
          </p:cNvPr>
          <p:cNvSpPr txBox="1">
            <a:spLocks/>
          </p:cNvSpPr>
          <p:nvPr/>
        </p:nvSpPr>
        <p:spPr>
          <a:xfrm>
            <a:off x="6128427" y="1847036"/>
            <a:ext cx="2625932" cy="276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 dirty="0">
                <a:solidFill>
                  <a:schemeClr val="tx1"/>
                </a:solidFill>
              </a:rPr>
              <a:t>Therefore </a:t>
            </a:r>
            <a:r>
              <a:rPr lang="en-US" sz="1800" i="1" dirty="0">
                <a:solidFill>
                  <a:schemeClr val="tx1"/>
                </a:solidFill>
              </a:rPr>
              <a:t>cinematographer</a:t>
            </a:r>
            <a:r>
              <a:rPr lang="en-US" sz="1800" dirty="0">
                <a:solidFill>
                  <a:schemeClr val="tx1"/>
                </a:solidFill>
              </a:rPr>
              <a:t> somewhat serves as a proxy for the time variable in years</a:t>
            </a:r>
          </a:p>
        </p:txBody>
      </p:sp>
      <p:sp>
        <p:nvSpPr>
          <p:cNvPr id="8" name="Google Shape;99;p16">
            <a:extLst>
              <a:ext uri="{FF2B5EF4-FFF2-40B4-BE49-F238E27FC236}">
                <a16:creationId xmlns:a16="http://schemas.microsoft.com/office/drawing/2014/main" id="{E888FBBB-A75C-EE41-8A7D-A34EAC58096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Three of Hitchcock’s cinematographers</a:t>
            </a:r>
          </a:p>
        </p:txBody>
      </p:sp>
      <p:sp>
        <p:nvSpPr>
          <p:cNvPr id="9" name="Google Shape;99;p16">
            <a:extLst>
              <a:ext uri="{FF2B5EF4-FFF2-40B4-BE49-F238E27FC236}">
                <a16:creationId xmlns:a16="http://schemas.microsoft.com/office/drawing/2014/main" id="{B4D442EB-592F-2F48-9A7F-C019C18DD119}"/>
              </a:ext>
            </a:extLst>
          </p:cNvPr>
          <p:cNvSpPr txBox="1">
            <a:spLocks/>
          </p:cNvSpPr>
          <p:nvPr/>
        </p:nvSpPr>
        <p:spPr>
          <a:xfrm>
            <a:off x="0" y="590548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Jack E. Cox 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(1920-30s)</a:t>
            </a:r>
          </a:p>
        </p:txBody>
      </p:sp>
      <p:sp>
        <p:nvSpPr>
          <p:cNvPr id="10" name="Google Shape;99;p16">
            <a:extLst>
              <a:ext uri="{FF2B5EF4-FFF2-40B4-BE49-F238E27FC236}">
                <a16:creationId xmlns:a16="http://schemas.microsoft.com/office/drawing/2014/main" id="{135B21F7-DDF7-3141-8987-33077F06FEA2}"/>
              </a:ext>
            </a:extLst>
          </p:cNvPr>
          <p:cNvSpPr txBox="1">
            <a:spLocks/>
          </p:cNvSpPr>
          <p:nvPr/>
        </p:nvSpPr>
        <p:spPr>
          <a:xfrm>
            <a:off x="0" y="2138433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Bernard Knowles 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(late 1930s)</a:t>
            </a:r>
          </a:p>
        </p:txBody>
      </p:sp>
      <p:sp>
        <p:nvSpPr>
          <p:cNvPr id="11" name="Google Shape;99;p16">
            <a:extLst>
              <a:ext uri="{FF2B5EF4-FFF2-40B4-BE49-F238E27FC236}">
                <a16:creationId xmlns:a16="http://schemas.microsoft.com/office/drawing/2014/main" id="{F5ACD71E-6391-2843-9C0E-29CA4AA6DF03}"/>
              </a:ext>
            </a:extLst>
          </p:cNvPr>
          <p:cNvSpPr txBox="1">
            <a:spLocks/>
          </p:cNvSpPr>
          <p:nvPr/>
        </p:nvSpPr>
        <p:spPr>
          <a:xfrm>
            <a:off x="0" y="3790950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Robert Burks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(1950s-60s)</a:t>
            </a:r>
          </a:p>
        </p:txBody>
      </p:sp>
    </p:spTree>
    <p:extLst>
      <p:ext uri="{BB962C8B-B14F-4D97-AF65-F5344CB8AC3E}">
        <p14:creationId xmlns:p14="http://schemas.microsoft.com/office/powerpoint/2010/main" val="176885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DBB8B4-7658-4643-B54B-CC56E53EF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886" y="1173722"/>
            <a:ext cx="6628381" cy="38043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59024D-FB72-454A-AE64-0C9EC6270716}"/>
              </a:ext>
            </a:extLst>
          </p:cNvPr>
          <p:cNvSpPr txBox="1"/>
          <p:nvPr/>
        </p:nvSpPr>
        <p:spPr>
          <a:xfrm>
            <a:off x="6466114" y="1447800"/>
            <a:ext cx="498855" cy="307777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 pitchFamily="2" charset="0"/>
              </a:rPr>
              <a:t>0.21</a:t>
            </a:r>
          </a:p>
        </p:txBody>
      </p:sp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6E3D53-BE8C-6F42-8C15-CD12541FD167}"/>
              </a:ext>
            </a:extLst>
          </p:cNvPr>
          <p:cNvSpPr/>
          <p:nvPr/>
        </p:nvSpPr>
        <p:spPr>
          <a:xfrm>
            <a:off x="2623457" y="1398436"/>
            <a:ext cx="7392080" cy="398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C87291-D0D3-B440-A7A8-3DCE5D653707}"/>
              </a:ext>
            </a:extLst>
          </p:cNvPr>
          <p:cNvSpPr/>
          <p:nvPr/>
        </p:nvSpPr>
        <p:spPr>
          <a:xfrm>
            <a:off x="2498271" y="1782306"/>
            <a:ext cx="8345942" cy="389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6F5E7-9627-6C4B-9838-32A9E76B972A}"/>
              </a:ext>
            </a:extLst>
          </p:cNvPr>
          <p:cNvSpPr/>
          <p:nvPr/>
        </p:nvSpPr>
        <p:spPr>
          <a:xfrm>
            <a:off x="2498271" y="2157990"/>
            <a:ext cx="8174492" cy="372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504515-1168-A947-B6B3-35CD9A894211}"/>
              </a:ext>
            </a:extLst>
          </p:cNvPr>
          <p:cNvSpPr/>
          <p:nvPr/>
        </p:nvSpPr>
        <p:spPr>
          <a:xfrm>
            <a:off x="2498270" y="2533673"/>
            <a:ext cx="7960179" cy="396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E97067-670A-7144-92EF-F6E203954F4A}"/>
              </a:ext>
            </a:extLst>
          </p:cNvPr>
          <p:cNvSpPr/>
          <p:nvPr/>
        </p:nvSpPr>
        <p:spPr>
          <a:xfrm>
            <a:off x="2498270" y="2923534"/>
            <a:ext cx="7373863" cy="375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9B8AF7-14FA-F640-870A-0F1DD2B675D4}"/>
              </a:ext>
            </a:extLst>
          </p:cNvPr>
          <p:cNvSpPr/>
          <p:nvPr/>
        </p:nvSpPr>
        <p:spPr>
          <a:xfrm>
            <a:off x="2498270" y="3292128"/>
            <a:ext cx="7924197" cy="40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A5CBED-E598-6E49-A57A-FF610D0127E6}"/>
              </a:ext>
            </a:extLst>
          </p:cNvPr>
          <p:cNvSpPr/>
          <p:nvPr/>
        </p:nvSpPr>
        <p:spPr>
          <a:xfrm>
            <a:off x="2498271" y="3684200"/>
            <a:ext cx="7170662" cy="377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4A5673-C508-7C42-9C25-7F5A3E79BC71}"/>
              </a:ext>
            </a:extLst>
          </p:cNvPr>
          <p:cNvSpPr/>
          <p:nvPr/>
        </p:nvSpPr>
        <p:spPr>
          <a:xfrm>
            <a:off x="2675467" y="4061964"/>
            <a:ext cx="6866466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C9482-43BC-A74F-889C-62A546A7C06E}"/>
              </a:ext>
            </a:extLst>
          </p:cNvPr>
          <p:cNvSpPr/>
          <p:nvPr/>
        </p:nvSpPr>
        <p:spPr>
          <a:xfrm>
            <a:off x="2498270" y="4583528"/>
            <a:ext cx="8031617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3649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70403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43E668-1726-E243-B54E-2A0E8C4C9C87}"/>
              </a:ext>
            </a:extLst>
          </p:cNvPr>
          <p:cNvSpPr/>
          <p:nvPr/>
        </p:nvSpPr>
        <p:spPr>
          <a:xfrm>
            <a:off x="2451776" y="1001256"/>
            <a:ext cx="818366" cy="398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0A057C-F320-424E-BDA3-770E584EB489}"/>
              </a:ext>
            </a:extLst>
          </p:cNvPr>
          <p:cNvSpPr/>
          <p:nvPr/>
        </p:nvSpPr>
        <p:spPr>
          <a:xfrm>
            <a:off x="2498270" y="1001256"/>
            <a:ext cx="7517267" cy="398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218EEA-36E2-4942-8A58-BB9AB1E62484}"/>
              </a:ext>
            </a:extLst>
          </p:cNvPr>
          <p:cNvSpPr/>
          <p:nvPr/>
        </p:nvSpPr>
        <p:spPr>
          <a:xfrm>
            <a:off x="3225800" y="4038600"/>
            <a:ext cx="177799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>
              <p:ext uri="{D42A27DB-BD31-4B8C-83A1-F6EECF244321}">
                <p14:modId xmlns:p14="http://schemas.microsoft.com/office/powerpoint/2010/main" val="980345094"/>
              </p:ext>
            </p:extLst>
          </p:nvPr>
        </p:nvGraphicFramePr>
        <p:xfrm>
          <a:off x="602043" y="-2357461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119;p18">
            <a:extLst>
              <a:ext uri="{FF2B5EF4-FFF2-40B4-BE49-F238E27FC236}">
                <a16:creationId xmlns:a16="http://schemas.microsoft.com/office/drawing/2014/main" id="{B52DF2E1-12E8-354C-8B33-3EC78B6E18A9}"/>
              </a:ext>
            </a:extLst>
          </p:cNvPr>
          <p:cNvSpPr txBox="1">
            <a:spLocks/>
          </p:cNvSpPr>
          <p:nvPr/>
        </p:nvSpPr>
        <p:spPr>
          <a:xfrm>
            <a:off x="732911" y="1393261"/>
            <a:ext cx="155406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</a:p>
          <a:p>
            <a:pPr>
              <a:spcBef>
                <a:spcPts val="600"/>
              </a:spcBef>
            </a:pPr>
            <a:r>
              <a:rPr lang="en-US" dirty="0"/>
              <a:t>on test-set after training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2CBDC2-BB10-5847-B2E7-8BA7B1612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65" y="5143500"/>
            <a:ext cx="510117" cy="291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9A96D-15E1-D348-922E-F35EEFF90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514" y="-357415"/>
            <a:ext cx="4064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7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23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304801" y="0"/>
            <a:ext cx="5246913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FFFFFF"/>
                </a:solidFill>
              </a:rPr>
              <a:t>How Hitchcock’s ratings rise</a:t>
            </a:r>
            <a:endParaRPr sz="2600" dirty="0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4294967295"/>
          </p:nvPr>
        </p:nvSpPr>
        <p:spPr>
          <a:xfrm>
            <a:off x="972900" y="6611959"/>
            <a:ext cx="719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-2016003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7"/>
          <p:cNvSpPr/>
          <p:nvPr/>
        </p:nvSpPr>
        <p:spPr>
          <a:xfrm>
            <a:off x="4201813" y="-1534943"/>
            <a:ext cx="691785" cy="542430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DA9F1C-8C83-AE41-B7DE-1A0753EB7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16" y="1881716"/>
            <a:ext cx="2931583" cy="2931583"/>
          </a:xfrm>
          <a:prstGeom prst="rect">
            <a:avLst/>
          </a:prstGeom>
        </p:spPr>
      </p:pic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04BCC70B-C996-1E42-9C7B-00ACCB5EEAEA}"/>
              </a:ext>
            </a:extLst>
          </p:cNvPr>
          <p:cNvSpPr txBox="1">
            <a:spLocks/>
          </p:cNvSpPr>
          <p:nvPr/>
        </p:nvSpPr>
        <p:spPr>
          <a:xfrm>
            <a:off x="389463" y="885884"/>
            <a:ext cx="5520269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400" dirty="0"/>
              <a:t>Hitchcock movies tend to be rated higher to the extent they are released later in his career and are rated by many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B60A06BB-D982-AC45-9D97-48C10DEFD2D5}"/>
              </a:ext>
            </a:extLst>
          </p:cNvPr>
          <p:cNvSpPr txBox="1">
            <a:spLocks/>
          </p:cNvSpPr>
          <p:nvPr/>
        </p:nvSpPr>
        <p:spPr>
          <a:xfrm>
            <a:off x="5799664" y="-65316"/>
            <a:ext cx="3202821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100" dirty="0">
                <a:solidFill>
                  <a:schemeClr val="bg1"/>
                </a:solidFill>
              </a:rPr>
              <a:t>Smoothed moving average </a:t>
            </a:r>
            <a:r>
              <a:rPr lang="en-US" sz="1100" i="1" dirty="0">
                <a:solidFill>
                  <a:schemeClr val="bg1"/>
                </a:solidFill>
              </a:rPr>
              <a:t>(</a:t>
            </a:r>
            <a:r>
              <a:rPr lang="en-US" sz="1100" i="1" dirty="0" err="1">
                <a:solidFill>
                  <a:schemeClr val="bg1"/>
                </a:solidFill>
              </a:rPr>
              <a:t>lowess</a:t>
            </a:r>
            <a:r>
              <a:rPr lang="en-US" sz="11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Google Shape;79;p13">
            <a:extLst>
              <a:ext uri="{FF2B5EF4-FFF2-40B4-BE49-F238E27FC236}">
                <a16:creationId xmlns:a16="http://schemas.microsoft.com/office/drawing/2014/main" id="{37E018A5-221F-754E-B75D-5C8EDD51B73B}"/>
              </a:ext>
            </a:extLst>
          </p:cNvPr>
          <p:cNvSpPr txBox="1">
            <a:spLocks/>
          </p:cNvSpPr>
          <p:nvPr/>
        </p:nvSpPr>
        <p:spPr>
          <a:xfrm>
            <a:off x="4561114" y="2462893"/>
            <a:ext cx="1578429" cy="487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100" dirty="0">
                <a:solidFill>
                  <a:schemeClr val="bg1"/>
                </a:solidFill>
              </a:rPr>
              <a:t>Regression on log of ratings count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7017E6-016A-0548-B6BF-C994E8955CC1}"/>
              </a:ext>
            </a:extLst>
          </p:cNvPr>
          <p:cNvGrpSpPr/>
          <p:nvPr/>
        </p:nvGrpSpPr>
        <p:grpSpPr>
          <a:xfrm>
            <a:off x="6004985" y="228598"/>
            <a:ext cx="2247900" cy="2247900"/>
            <a:chOff x="6004985" y="228598"/>
            <a:chExt cx="2247900" cy="22479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B4BE3B-50AE-4546-9658-81DB7B1F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4985" y="228598"/>
              <a:ext cx="2247900" cy="22479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152B3A-F64E-154B-B350-484CC3F727C4}"/>
                </a:ext>
              </a:extLst>
            </p:cNvPr>
            <p:cNvSpPr/>
            <p:nvPr/>
          </p:nvSpPr>
          <p:spPr>
            <a:xfrm>
              <a:off x="7135058" y="2417262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2D08E79-3B3F-E442-9CED-2B5BE3BFE26B}"/>
              </a:ext>
            </a:extLst>
          </p:cNvPr>
          <p:cNvGrpSpPr/>
          <p:nvPr/>
        </p:nvGrpSpPr>
        <p:grpSpPr>
          <a:xfrm>
            <a:off x="6004983" y="2565399"/>
            <a:ext cx="2247900" cy="2247900"/>
            <a:chOff x="6004983" y="2565399"/>
            <a:chExt cx="2247900" cy="22479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7D3E64-F215-2D45-B05F-FC42FE244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4983" y="2565399"/>
              <a:ext cx="2247900" cy="22479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AA25C0-4496-4C4B-BEFF-A474DC752EEB}"/>
                </a:ext>
              </a:extLst>
            </p:cNvPr>
            <p:cNvSpPr/>
            <p:nvPr/>
          </p:nvSpPr>
          <p:spPr>
            <a:xfrm>
              <a:off x="7130142" y="4742591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Google Shape;106;p17">
            <a:extLst>
              <a:ext uri="{FF2B5EF4-FFF2-40B4-BE49-F238E27FC236}">
                <a16:creationId xmlns:a16="http://schemas.microsoft.com/office/drawing/2014/main" id="{CE7110DD-96AE-D447-A258-DDB9CEE49CB5}"/>
              </a:ext>
            </a:extLst>
          </p:cNvPr>
          <p:cNvSpPr txBox="1">
            <a:spLocks/>
          </p:cNvSpPr>
          <p:nvPr/>
        </p:nvSpPr>
        <p:spPr>
          <a:xfrm rot="16200000">
            <a:off x="2247902" y="2386691"/>
            <a:ext cx="5246913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600" dirty="0">
                <a:solidFill>
                  <a:srgbClr val="FD6DFF"/>
                </a:solidFill>
              </a:rPr>
              <a:t>Feature </a:t>
            </a:r>
          </a:p>
          <a:p>
            <a:pPr algn="ctr"/>
            <a:r>
              <a:rPr lang="en-US" sz="2600" dirty="0">
                <a:solidFill>
                  <a:srgbClr val="FD6DFF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8395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6" grpId="1"/>
      <p:bldP spid="16" grpId="2"/>
      <p:bldP spid="2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DBB8B4-7658-4643-B54B-CC56E53EF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886" y="1171229"/>
            <a:ext cx="6628381" cy="380436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77D7986-7536-B348-832B-F743EE1C1C6D}"/>
              </a:ext>
            </a:extLst>
          </p:cNvPr>
          <p:cNvSpPr txBox="1"/>
          <p:nvPr/>
        </p:nvSpPr>
        <p:spPr>
          <a:xfrm>
            <a:off x="6466114" y="1447800"/>
            <a:ext cx="498855" cy="307777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 pitchFamily="2" charset="0"/>
              </a:rPr>
              <a:t>0.21</a:t>
            </a:r>
          </a:p>
        </p:txBody>
      </p:sp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9B8AF7-14FA-F640-870A-0F1DD2B675D4}"/>
              </a:ext>
            </a:extLst>
          </p:cNvPr>
          <p:cNvSpPr/>
          <p:nvPr/>
        </p:nvSpPr>
        <p:spPr>
          <a:xfrm>
            <a:off x="2498271" y="3289635"/>
            <a:ext cx="7488692" cy="40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A5CBED-E598-6E49-A57A-FF610D0127E6}"/>
              </a:ext>
            </a:extLst>
          </p:cNvPr>
          <p:cNvSpPr/>
          <p:nvPr/>
        </p:nvSpPr>
        <p:spPr>
          <a:xfrm>
            <a:off x="2498271" y="3681707"/>
            <a:ext cx="7602992" cy="377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4A5673-C508-7C42-9C25-7F5A3E79BC71}"/>
              </a:ext>
            </a:extLst>
          </p:cNvPr>
          <p:cNvSpPr/>
          <p:nvPr/>
        </p:nvSpPr>
        <p:spPr>
          <a:xfrm>
            <a:off x="2658533" y="4059471"/>
            <a:ext cx="7642754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C9482-43BC-A74F-889C-62A546A7C06E}"/>
              </a:ext>
            </a:extLst>
          </p:cNvPr>
          <p:cNvSpPr/>
          <p:nvPr/>
        </p:nvSpPr>
        <p:spPr>
          <a:xfrm>
            <a:off x="2498270" y="4581035"/>
            <a:ext cx="8031617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67910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EA63CE-1148-144E-BC60-790F3F5D15FF}"/>
              </a:ext>
            </a:extLst>
          </p:cNvPr>
          <p:cNvGrpSpPr/>
          <p:nvPr/>
        </p:nvGrpSpPr>
        <p:grpSpPr>
          <a:xfrm>
            <a:off x="395253" y="3219145"/>
            <a:ext cx="1684867" cy="1634066"/>
            <a:chOff x="6004983" y="2565399"/>
            <a:chExt cx="2247900" cy="22479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C739807-4A1A-D247-893E-BDEFFC3D8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4983" y="2565399"/>
              <a:ext cx="2247900" cy="22479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14BE7FF-ECD4-1A48-9602-2D00C3194E92}"/>
                </a:ext>
              </a:extLst>
            </p:cNvPr>
            <p:cNvSpPr/>
            <p:nvPr/>
          </p:nvSpPr>
          <p:spPr>
            <a:xfrm>
              <a:off x="7130142" y="4742591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7F6F3FA8-4E12-4644-9E06-6A52C43E35FB}"/>
              </a:ext>
            </a:extLst>
          </p:cNvPr>
          <p:cNvSpPr/>
          <p:nvPr/>
        </p:nvSpPr>
        <p:spPr>
          <a:xfrm>
            <a:off x="2350181" y="4492819"/>
            <a:ext cx="937304" cy="258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Coefficients: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DB780F-8297-AA4C-9AD2-8752C79687C8}"/>
              </a:ext>
            </a:extLst>
          </p:cNvPr>
          <p:cNvSpPr/>
          <p:nvPr/>
        </p:nvSpPr>
        <p:spPr>
          <a:xfrm>
            <a:off x="4408715" y="1126671"/>
            <a:ext cx="5780314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D5FB05-283A-0B4C-803B-ABD386656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0108" y="3349170"/>
            <a:ext cx="3949700" cy="1612900"/>
          </a:xfrm>
          <a:prstGeom prst="rect">
            <a:avLst/>
          </a:prstGeom>
        </p:spPr>
      </p:pic>
      <p:graphicFrame>
        <p:nvGraphicFramePr>
          <p:cNvPr id="170" name="Google Shape;170;p23"/>
          <p:cNvGraphicFramePr/>
          <p:nvPr>
            <p:extLst>
              <p:ext uri="{D42A27DB-BD31-4B8C-83A1-F6EECF244321}">
                <p14:modId xmlns:p14="http://schemas.microsoft.com/office/powerpoint/2010/main" val="457248552"/>
              </p:ext>
            </p:extLst>
          </p:nvPr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" name="Google Shape;106;p17">
            <a:extLst>
              <a:ext uri="{FF2B5EF4-FFF2-40B4-BE49-F238E27FC236}">
                <a16:creationId xmlns:a16="http://schemas.microsoft.com/office/drawing/2014/main" id="{8FB614B4-097F-F84F-8A6D-E305D613DFA3}"/>
              </a:ext>
            </a:extLst>
          </p:cNvPr>
          <p:cNvSpPr txBox="1">
            <a:spLocks/>
          </p:cNvSpPr>
          <p:nvPr/>
        </p:nvSpPr>
        <p:spPr>
          <a:xfrm rot="16200000">
            <a:off x="2247902" y="2386691"/>
            <a:ext cx="5246913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600" dirty="0">
                <a:solidFill>
                  <a:srgbClr val="FD6DFF"/>
                </a:solidFill>
              </a:rPr>
              <a:t>Feature </a:t>
            </a:r>
          </a:p>
          <a:p>
            <a:pPr algn="ctr"/>
            <a:r>
              <a:rPr lang="en-US" sz="2600" dirty="0">
                <a:solidFill>
                  <a:srgbClr val="FD6DFF"/>
                </a:solidFill>
              </a:rPr>
              <a:t>engineering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2FD185D-643E-6D42-8D7A-D5441777EE3E}"/>
              </a:ext>
            </a:extLst>
          </p:cNvPr>
          <p:cNvSpPr/>
          <p:nvPr/>
        </p:nvSpPr>
        <p:spPr>
          <a:xfrm>
            <a:off x="3167743" y="3494315"/>
            <a:ext cx="571500" cy="212270"/>
          </a:xfrm>
          <a:prstGeom prst="roundRect">
            <a:avLst/>
          </a:prstGeom>
          <a:noFill/>
          <a:ln>
            <a:solidFill>
              <a:srgbClr val="FD6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D5E904-5D56-244B-A920-C501B2438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852" y="1667932"/>
            <a:ext cx="3924300" cy="1282700"/>
          </a:xfrm>
          <a:prstGeom prst="rect">
            <a:avLst/>
          </a:prstGeom>
        </p:spPr>
      </p:pic>
      <p:sp>
        <p:nvSpPr>
          <p:cNvPr id="38" name="Google Shape;79;p13">
            <a:extLst>
              <a:ext uri="{FF2B5EF4-FFF2-40B4-BE49-F238E27FC236}">
                <a16:creationId xmlns:a16="http://schemas.microsoft.com/office/drawing/2014/main" id="{C01DE27C-1D03-4C41-A624-8DA0E2071F6B}"/>
              </a:ext>
            </a:extLst>
          </p:cNvPr>
          <p:cNvSpPr txBox="1">
            <a:spLocks/>
          </p:cNvSpPr>
          <p:nvPr/>
        </p:nvSpPr>
        <p:spPr>
          <a:xfrm>
            <a:off x="5889790" y="3056434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Hitchcock</a:t>
            </a:r>
          </a:p>
        </p:txBody>
      </p:sp>
      <p:sp>
        <p:nvSpPr>
          <p:cNvPr id="39" name="Google Shape;79;p13">
            <a:extLst>
              <a:ext uri="{FF2B5EF4-FFF2-40B4-BE49-F238E27FC236}">
                <a16:creationId xmlns:a16="http://schemas.microsoft.com/office/drawing/2014/main" id="{16570FCD-567A-B445-A340-9599A66C88A2}"/>
              </a:ext>
            </a:extLst>
          </p:cNvPr>
          <p:cNvSpPr txBox="1">
            <a:spLocks/>
          </p:cNvSpPr>
          <p:nvPr/>
        </p:nvSpPr>
        <p:spPr>
          <a:xfrm>
            <a:off x="5889790" y="1352550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Allen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2B12C91-5151-4B41-B051-DDF23A3DCC51}"/>
              </a:ext>
            </a:extLst>
          </p:cNvPr>
          <p:cNvSpPr/>
          <p:nvPr/>
        </p:nvSpPr>
        <p:spPr>
          <a:xfrm>
            <a:off x="3225800" y="4038600"/>
            <a:ext cx="177799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0A9E68-DA11-FB49-8C76-FE8C3150E0EB}"/>
              </a:ext>
            </a:extLst>
          </p:cNvPr>
          <p:cNvSpPr/>
          <p:nvPr/>
        </p:nvSpPr>
        <p:spPr>
          <a:xfrm>
            <a:off x="7586133" y="3310467"/>
            <a:ext cx="1337733" cy="36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591F506-FD08-8B49-9DFD-C2ACB2ED4778}"/>
              </a:ext>
            </a:extLst>
          </p:cNvPr>
          <p:cNvSpPr/>
          <p:nvPr/>
        </p:nvSpPr>
        <p:spPr>
          <a:xfrm>
            <a:off x="7543798" y="1657350"/>
            <a:ext cx="1337733" cy="36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D94DA0-955B-C64E-B66A-9C53CC62F810}"/>
              </a:ext>
            </a:extLst>
          </p:cNvPr>
          <p:cNvSpPr/>
          <p:nvPr/>
        </p:nvSpPr>
        <p:spPr>
          <a:xfrm>
            <a:off x="3308126" y="4451908"/>
            <a:ext cx="5621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-50.668</a:t>
            </a:r>
            <a:r>
              <a:rPr lang="en-US" dirty="0"/>
              <a:t>, 	      -0.198, 	         0.101,             </a:t>
            </a:r>
            <a:r>
              <a:rPr lang="en-US" u="sng" dirty="0"/>
              <a:t>50.892</a:t>
            </a:r>
            <a:r>
              <a:rPr lang="en-US" dirty="0"/>
              <a:t>,         </a:t>
            </a:r>
            <a:r>
              <a:rPr lang="en-US" u="sng" dirty="0"/>
              <a:t>0.560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0338E2-525C-EE4C-87A8-EB9DE3921A41}"/>
              </a:ext>
            </a:extLst>
          </p:cNvPr>
          <p:cNvSpPr/>
          <p:nvPr/>
        </p:nvSpPr>
        <p:spPr>
          <a:xfrm>
            <a:off x="3291796" y="4112073"/>
            <a:ext cx="60808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year,</a:t>
            </a:r>
            <a:r>
              <a:rPr lang="en-US" dirty="0"/>
              <a:t>	       </a:t>
            </a:r>
            <a:r>
              <a:rPr lang="en-US" i="1" dirty="0"/>
              <a:t>duration</a:t>
            </a:r>
            <a:r>
              <a:rPr lang="en-US" dirty="0"/>
              <a:t>,       </a:t>
            </a:r>
            <a:r>
              <a:rPr lang="en-US" i="1" dirty="0"/>
              <a:t>rating count</a:t>
            </a:r>
            <a:r>
              <a:rPr lang="en-US" dirty="0"/>
              <a:t>,   log(</a:t>
            </a:r>
            <a:r>
              <a:rPr lang="en-US" i="1" dirty="0"/>
              <a:t>year</a:t>
            </a:r>
            <a:r>
              <a:rPr lang="en-US" dirty="0"/>
              <a:t>),     log(</a:t>
            </a:r>
            <a:r>
              <a:rPr lang="en-US" i="1" dirty="0"/>
              <a:t>rating count</a:t>
            </a:r>
            <a:r>
              <a:rPr lang="en-US" dirty="0"/>
              <a:t>)</a:t>
            </a:r>
          </a:p>
        </p:txBody>
      </p:sp>
      <p:sp>
        <p:nvSpPr>
          <p:cNvPr id="44" name="Google Shape;79;p13">
            <a:extLst>
              <a:ext uri="{FF2B5EF4-FFF2-40B4-BE49-F238E27FC236}">
                <a16:creationId xmlns:a16="http://schemas.microsoft.com/office/drawing/2014/main" id="{732BA1C5-AD8D-0341-B398-93364087A463}"/>
              </a:ext>
            </a:extLst>
          </p:cNvPr>
          <p:cNvSpPr txBox="1">
            <a:spLocks/>
          </p:cNvSpPr>
          <p:nvPr/>
        </p:nvSpPr>
        <p:spPr>
          <a:xfrm>
            <a:off x="2330161" y="4653212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Hitchcock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8C9E665E-80B2-D945-AF1D-7934CBEFFE76}"/>
              </a:ext>
            </a:extLst>
          </p:cNvPr>
          <p:cNvSpPr/>
          <p:nvPr/>
        </p:nvSpPr>
        <p:spPr>
          <a:xfrm rot="2640000">
            <a:off x="1692098" y="1712272"/>
            <a:ext cx="1051567" cy="465465"/>
          </a:xfrm>
          <a:prstGeom prst="rightArrow">
            <a:avLst>
              <a:gd name="adj1" fmla="val 50000"/>
              <a:gd name="adj2" fmla="val 52075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2F2DECC-95F6-BD49-B14D-E3E5445CA929}"/>
              </a:ext>
            </a:extLst>
          </p:cNvPr>
          <p:cNvSpPr/>
          <p:nvPr/>
        </p:nvSpPr>
        <p:spPr>
          <a:xfrm rot="8160000">
            <a:off x="2063051" y="2373153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9BB052E-63A9-D643-AF11-AFC8604456FD}"/>
              </a:ext>
            </a:extLst>
          </p:cNvPr>
          <p:cNvSpPr/>
          <p:nvPr/>
        </p:nvSpPr>
        <p:spPr>
          <a:xfrm rot="5400000">
            <a:off x="2084033" y="2753257"/>
            <a:ext cx="357052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C2C2631-8D04-CC42-ABC7-9F881DAF031E}"/>
              </a:ext>
            </a:extLst>
          </p:cNvPr>
          <p:cNvSpPr/>
          <p:nvPr/>
        </p:nvSpPr>
        <p:spPr>
          <a:xfrm rot="13440000" flipH="1">
            <a:off x="2063050" y="3538811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2ECF0AB5-E72C-AA42-8295-34F84F4D93A3}"/>
              </a:ext>
            </a:extLst>
          </p:cNvPr>
          <p:cNvSpPr/>
          <p:nvPr/>
        </p:nvSpPr>
        <p:spPr>
          <a:xfrm rot="8160000">
            <a:off x="2063051" y="3133864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19;p18">
            <a:extLst>
              <a:ext uri="{FF2B5EF4-FFF2-40B4-BE49-F238E27FC236}">
                <a16:creationId xmlns:a16="http://schemas.microsoft.com/office/drawing/2014/main" id="{A3E841F5-EF22-C145-8883-1D30D2821F38}"/>
              </a:ext>
            </a:extLst>
          </p:cNvPr>
          <p:cNvSpPr txBox="1">
            <a:spLocks/>
          </p:cNvSpPr>
          <p:nvPr/>
        </p:nvSpPr>
        <p:spPr>
          <a:xfrm rot="2640000">
            <a:off x="1565901" y="1637211"/>
            <a:ext cx="1081986" cy="77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fewer features</a:t>
            </a:r>
          </a:p>
        </p:txBody>
      </p:sp>
      <p:sp>
        <p:nvSpPr>
          <p:cNvPr id="54" name="Google Shape;119;p18">
            <a:extLst>
              <a:ext uri="{FF2B5EF4-FFF2-40B4-BE49-F238E27FC236}">
                <a16:creationId xmlns:a16="http://schemas.microsoft.com/office/drawing/2014/main" id="{661963E4-BB13-3847-ABE9-889D407409B8}"/>
              </a:ext>
            </a:extLst>
          </p:cNvPr>
          <p:cNvSpPr txBox="1">
            <a:spLocks/>
          </p:cNvSpPr>
          <p:nvPr/>
        </p:nvSpPr>
        <p:spPr>
          <a:xfrm rot="18928885">
            <a:off x="1966285" y="2302868"/>
            <a:ext cx="560792" cy="30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more</a:t>
            </a:r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6037223" y="600779"/>
            <a:ext cx="3725091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  <a:r>
              <a:rPr lang="en-US" dirty="0"/>
              <a:t>on test-set after training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39379B82-89CE-3D47-9330-AF6F2B5BC7F2}"/>
              </a:ext>
            </a:extLst>
          </p:cNvPr>
          <p:cNvSpPr/>
          <p:nvPr/>
        </p:nvSpPr>
        <p:spPr>
          <a:xfrm rot="8592505">
            <a:off x="1830299" y="4015885"/>
            <a:ext cx="687837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96296E-6 L 1.11111E-6 0.3160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8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8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15" grpId="0" animBg="1"/>
      <p:bldP spid="16" grpId="0" animBg="1"/>
      <p:bldP spid="17" grpId="0" animBg="1"/>
      <p:bldP spid="31" grpId="0"/>
      <p:bldP spid="31" grpId="1"/>
      <p:bldP spid="22" grpId="0" animBg="1"/>
      <p:bldP spid="22" grpId="1" animBg="1"/>
      <p:bldP spid="34" grpId="0"/>
      <p:bldP spid="34" grpId="1"/>
      <p:bldP spid="34" grpId="2"/>
      <p:bldP spid="27" grpId="0" animBg="1"/>
      <p:bldP spid="27" grpId="1" animBg="1"/>
      <p:bldP spid="38" grpId="0"/>
      <p:bldP spid="38" grpId="1"/>
      <p:bldP spid="39" grpId="0"/>
      <p:bldP spid="39" grpId="1"/>
      <p:bldP spid="35" grpId="0" animBg="1"/>
      <p:bldP spid="35" grpId="1" animBg="1"/>
      <p:bldP spid="42" grpId="0" animBg="1"/>
      <p:bldP spid="42" grpId="1" animBg="1"/>
      <p:bldP spid="9" grpId="0"/>
      <p:bldP spid="9" grpId="1"/>
      <p:bldP spid="28" grpId="0"/>
      <p:bldP spid="28" grpId="1"/>
      <p:bldP spid="44" grpId="0"/>
      <p:bldP spid="44" grpId="1"/>
      <p:bldP spid="37" grpId="0" animBg="1"/>
      <p:bldP spid="46" grpId="0" animBg="1"/>
      <p:bldP spid="49" grpId="0" animBg="1"/>
      <p:bldP spid="51" grpId="0" animBg="1"/>
      <p:bldP spid="52" grpId="0" animBg="1"/>
      <p:bldP spid="53" grpId="0"/>
      <p:bldP spid="54" grpId="0"/>
      <p:bldP spid="5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0" y="135464"/>
            <a:ext cx="9144000" cy="793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FFFFF"/>
                </a:solidFill>
              </a:rPr>
              <a:t>Opposite trends</a:t>
            </a:r>
            <a:endParaRPr sz="5400" dirty="0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4294967295"/>
          </p:nvPr>
        </p:nvSpPr>
        <p:spPr>
          <a:xfrm>
            <a:off x="776957" y="5779202"/>
            <a:ext cx="719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-1880536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A3B4B1-26B1-E047-93FC-040F20B8B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965" y="-2662084"/>
            <a:ext cx="2247900" cy="22479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552D4DF-F2EA-374E-A3A0-1EEDB4CC36C1}"/>
              </a:ext>
            </a:extLst>
          </p:cNvPr>
          <p:cNvGrpSpPr/>
          <p:nvPr/>
        </p:nvGrpSpPr>
        <p:grpSpPr>
          <a:xfrm>
            <a:off x="3483011" y="-3620731"/>
            <a:ext cx="2247900" cy="2247900"/>
            <a:chOff x="6004985" y="228598"/>
            <a:chExt cx="2247900" cy="22479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3000AFA-C1C6-0E4E-AC4F-8F0AD3661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4985" y="228598"/>
              <a:ext cx="2247900" cy="22479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C5B7E7-F9D9-AA40-A417-C3D24FCDB673}"/>
                </a:ext>
              </a:extLst>
            </p:cNvPr>
            <p:cNvSpPr/>
            <p:nvPr/>
          </p:nvSpPr>
          <p:spPr>
            <a:xfrm>
              <a:off x="7135058" y="2417262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Google Shape;79;p13">
            <a:extLst>
              <a:ext uri="{FF2B5EF4-FFF2-40B4-BE49-F238E27FC236}">
                <a16:creationId xmlns:a16="http://schemas.microsoft.com/office/drawing/2014/main" id="{2BACD72A-B961-384D-B3D4-F3220FDBD842}"/>
              </a:ext>
            </a:extLst>
          </p:cNvPr>
          <p:cNvSpPr txBox="1">
            <a:spLocks/>
          </p:cNvSpPr>
          <p:nvPr/>
        </p:nvSpPr>
        <p:spPr>
          <a:xfrm>
            <a:off x="648924" y="761967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Hitchcock</a:t>
            </a:r>
          </a:p>
        </p:txBody>
      </p:sp>
      <p:sp>
        <p:nvSpPr>
          <p:cNvPr id="22" name="Google Shape;79;p13">
            <a:extLst>
              <a:ext uri="{FF2B5EF4-FFF2-40B4-BE49-F238E27FC236}">
                <a16:creationId xmlns:a16="http://schemas.microsoft.com/office/drawing/2014/main" id="{D8DBC691-8A43-6245-A529-018F064B1E42}"/>
              </a:ext>
            </a:extLst>
          </p:cNvPr>
          <p:cNvSpPr txBox="1">
            <a:spLocks/>
          </p:cNvSpPr>
          <p:nvPr/>
        </p:nvSpPr>
        <p:spPr>
          <a:xfrm>
            <a:off x="7387548" y="759485"/>
            <a:ext cx="975360" cy="44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Allen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3DCD1F3-0239-9641-A284-53D71B7CA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25" y="1256706"/>
            <a:ext cx="975783" cy="12087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E13FDBE-3221-E741-B4C9-2ACD638B8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4420" y="1177094"/>
            <a:ext cx="1002030" cy="1288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15BC58-BE8C-CE47-9990-3F1636BC51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810" y="2994770"/>
            <a:ext cx="1651000" cy="17653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45C0EE5-A91C-CF4E-AD2E-7A7D1E0FA3E3}"/>
              </a:ext>
            </a:extLst>
          </p:cNvPr>
          <p:cNvGrpSpPr/>
          <p:nvPr/>
        </p:nvGrpSpPr>
        <p:grpSpPr>
          <a:xfrm>
            <a:off x="7067280" y="2985042"/>
            <a:ext cx="1520757" cy="1775028"/>
            <a:chOff x="3273493" y="1689100"/>
            <a:chExt cx="1520757" cy="17750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1BBC8E-9C6A-E648-AC4D-87966D04B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49750" y="1689100"/>
              <a:ext cx="444500" cy="1765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0572DE-155E-5A4E-AEDE-DF2F1014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73493" y="1698828"/>
              <a:ext cx="1079500" cy="1765300"/>
            </a:xfrm>
            <a:prstGeom prst="rect">
              <a:avLst/>
            </a:prstGeom>
          </p:spPr>
        </p:pic>
      </p:grpSp>
      <p:sp>
        <p:nvSpPr>
          <p:cNvPr id="29" name="Google Shape;79;p13">
            <a:extLst>
              <a:ext uri="{FF2B5EF4-FFF2-40B4-BE49-F238E27FC236}">
                <a16:creationId xmlns:a16="http://schemas.microsoft.com/office/drawing/2014/main" id="{51D310D7-4D53-DA4D-9D6F-7C37BD5AAB06}"/>
              </a:ext>
            </a:extLst>
          </p:cNvPr>
          <p:cNvSpPr txBox="1">
            <a:spLocks/>
          </p:cNvSpPr>
          <p:nvPr/>
        </p:nvSpPr>
        <p:spPr>
          <a:xfrm>
            <a:off x="1097657" y="2715684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chemeClr val="tx1"/>
                </a:solidFill>
              </a:rPr>
              <a:t>R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on test set</a:t>
            </a:r>
          </a:p>
        </p:txBody>
      </p:sp>
      <p:sp>
        <p:nvSpPr>
          <p:cNvPr id="30" name="Google Shape;79;p13">
            <a:extLst>
              <a:ext uri="{FF2B5EF4-FFF2-40B4-BE49-F238E27FC236}">
                <a16:creationId xmlns:a16="http://schemas.microsoft.com/office/drawing/2014/main" id="{61D21692-F489-0B4C-8243-ECA66ECD3E1B}"/>
              </a:ext>
            </a:extLst>
          </p:cNvPr>
          <p:cNvSpPr txBox="1">
            <a:spLocks/>
          </p:cNvSpPr>
          <p:nvPr/>
        </p:nvSpPr>
        <p:spPr>
          <a:xfrm>
            <a:off x="8026400" y="2715684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chemeClr val="tx1"/>
                </a:solidFill>
              </a:rPr>
              <a:t>R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on test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D81C6A-3EDD-194B-8CF9-CE3F73360A50}"/>
              </a:ext>
            </a:extLst>
          </p:cNvPr>
          <p:cNvSpPr/>
          <p:nvPr/>
        </p:nvSpPr>
        <p:spPr>
          <a:xfrm>
            <a:off x="7306733" y="4309533"/>
            <a:ext cx="1024467" cy="431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D54C2C-8CBF-FD4A-A11A-41047DD425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417" y="3061256"/>
            <a:ext cx="1726944" cy="177393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4F7420-D844-1D41-871E-3541042CCE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3731" y="3060932"/>
            <a:ext cx="1728216" cy="17634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68F280-6281-D442-ABD1-3A667B73E5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2072" y="1101285"/>
            <a:ext cx="1737360" cy="169959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BB0F8EE-9696-D443-97DC-B5DFFEFFB67F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2387136" y="1108376"/>
            <a:ext cx="1728216" cy="170078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6C728FF-2D74-7A49-8DB2-34B3CCC3D577}"/>
              </a:ext>
            </a:extLst>
          </p:cNvPr>
          <p:cNvSpPr/>
          <p:nvPr/>
        </p:nvSpPr>
        <p:spPr>
          <a:xfrm>
            <a:off x="5819639" y="2732223"/>
            <a:ext cx="57150" cy="550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8BDA5E-04A1-864A-97E2-53601CC45840}"/>
              </a:ext>
            </a:extLst>
          </p:cNvPr>
          <p:cNvSpPr/>
          <p:nvPr/>
        </p:nvSpPr>
        <p:spPr>
          <a:xfrm>
            <a:off x="3254945" y="2741543"/>
            <a:ext cx="52202" cy="540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686067" cy="272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/>
              <a:t>Regularization to improve prediction</a:t>
            </a:r>
            <a:endParaRPr sz="1400" b="1" dirty="0"/>
          </a:p>
          <a:p>
            <a:pPr marL="0" indent="0">
              <a:buNone/>
            </a:pPr>
            <a:r>
              <a:rPr lang="en-US" sz="1700" dirty="0"/>
              <a:t>• Using </a:t>
            </a:r>
            <a:r>
              <a:rPr lang="en-US" sz="1700" b="1" dirty="0"/>
              <a:t>polynomials</a:t>
            </a:r>
            <a:r>
              <a:rPr lang="en-US" sz="1700" dirty="0"/>
              <a:t> apply </a:t>
            </a:r>
            <a:r>
              <a:rPr lang="en-US" sz="1700" b="1" dirty="0"/>
              <a:t>Lasso</a:t>
            </a:r>
            <a:r>
              <a:rPr lang="en-US" sz="1700" dirty="0"/>
              <a:t> or </a:t>
            </a:r>
            <a:r>
              <a:rPr lang="en-US" sz="1700" b="1" dirty="0"/>
              <a:t>Ridge regression</a:t>
            </a:r>
            <a:r>
              <a:rPr lang="en-US" sz="1700" dirty="0"/>
              <a:t>, with</a:t>
            </a:r>
            <a:r>
              <a:rPr lang="en-US" sz="1700" i="1" dirty="0"/>
              <a:t> K-fold cross validation </a:t>
            </a:r>
            <a:r>
              <a:rPr lang="en-US" sz="1700" dirty="0"/>
              <a:t>to all the film directors to exploit every possible feature</a:t>
            </a:r>
          </a:p>
          <a:p>
            <a:pPr marL="0" indent="0">
              <a:buNone/>
            </a:pPr>
            <a:endParaRPr lang="en" sz="1700" dirty="0"/>
          </a:p>
          <a:p>
            <a:pPr marL="0" indent="0">
              <a:buNone/>
            </a:pPr>
            <a:r>
              <a:rPr lang="en" sz="1700" dirty="0"/>
              <a:t>• Add </a:t>
            </a:r>
            <a:r>
              <a:rPr lang="en" sz="1700" b="1" dirty="0"/>
              <a:t>log</a:t>
            </a:r>
            <a:r>
              <a:rPr lang="en-US" sz="1700" b="1" dirty="0"/>
              <a:t>a</a:t>
            </a:r>
            <a:r>
              <a:rPr lang="en" sz="1700" b="1" dirty="0" err="1"/>
              <a:t>rithmic</a:t>
            </a:r>
            <a:r>
              <a:rPr lang="en" sz="1700" b="1" dirty="0"/>
              <a:t> </a:t>
            </a:r>
            <a:r>
              <a:rPr lang="en" sz="1700" dirty="0"/>
              <a:t>features in the Lasso/Ridge regression</a:t>
            </a:r>
          </a:p>
          <a:p>
            <a:pPr marL="0" indent="0">
              <a:buNone/>
            </a:pPr>
            <a:endParaRPr lang="en" sz="1800" dirty="0"/>
          </a:p>
          <a:p>
            <a:pPr marL="0" indent="0">
              <a:buNone/>
            </a:pPr>
            <a:r>
              <a:rPr lang="en" sz="1600" dirty="0"/>
              <a:t>• Examine quantile-quantile plots</a:t>
            </a:r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3444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/>
              <a:t>Develop explanation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• Examine </a:t>
            </a:r>
            <a:r>
              <a:rPr lang="en" sz="1700" b="1" dirty="0"/>
              <a:t>residuals</a:t>
            </a:r>
            <a:r>
              <a:rPr lang="en" sz="1700" dirty="0"/>
              <a:t> in tandem with </a:t>
            </a:r>
            <a:r>
              <a:rPr lang="en" sz="1700" i="1" dirty="0"/>
              <a:t>domain knowledge </a:t>
            </a:r>
            <a:r>
              <a:rPr lang="en" sz="1700" dirty="0"/>
              <a:t>to discover and explain </a:t>
            </a:r>
            <a:r>
              <a:rPr lang="en" sz="1700" b="1" dirty="0"/>
              <a:t>interactions</a:t>
            </a:r>
            <a:r>
              <a:rPr lang="en" sz="1700" dirty="0"/>
              <a:t> between features, such as:</a:t>
            </a:r>
            <a:endParaRPr lang="en" sz="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budget &amp; rating:</a:t>
            </a:r>
          </a:p>
          <a:p>
            <a:pPr marL="0" lvl="0" indent="0">
              <a:buNone/>
            </a:pPr>
            <a:r>
              <a:rPr lang="en" sz="1700" dirty="0"/>
              <a:t> 	inversely correlated?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duration ~ budget 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more visualizations</a:t>
            </a:r>
            <a:endParaRPr sz="1700"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uiExpand="1" build="p"/>
      <p:bldP spid="121" grpId="0" uiExpand="1" build="p"/>
      <p:bldP spid="121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5" y="935664"/>
            <a:ext cx="2592046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S</a:t>
            </a:r>
            <a:r>
              <a:rPr lang="en" sz="1600" dirty="0" err="1"/>
              <a:t>hapes</a:t>
            </a:r>
            <a:r>
              <a:rPr lang="en" sz="1600" dirty="0"/>
              <a:t> of correlation</a:t>
            </a:r>
            <a:endParaRPr sz="1600" dirty="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8AFE92E-B4B0-4047-B1D0-036EF13D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779" y="1530806"/>
            <a:ext cx="5186443" cy="3460343"/>
          </a:xfrm>
          <a:prstGeom prst="rect">
            <a:avLst/>
          </a:prstGeom>
        </p:spPr>
      </p:pic>
      <p:sp>
        <p:nvSpPr>
          <p:cNvPr id="34" name="Google Shape;79;p13">
            <a:extLst>
              <a:ext uri="{FF2B5EF4-FFF2-40B4-BE49-F238E27FC236}">
                <a16:creationId xmlns:a16="http://schemas.microsoft.com/office/drawing/2014/main" id="{71C96B98-2B1A-6344-A468-5100E6E590EA}"/>
              </a:ext>
            </a:extLst>
          </p:cNvPr>
          <p:cNvSpPr txBox="1">
            <a:spLocks/>
          </p:cNvSpPr>
          <p:nvPr/>
        </p:nvSpPr>
        <p:spPr>
          <a:xfrm>
            <a:off x="1395991" y="1582291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grpSp>
        <p:nvGrpSpPr>
          <p:cNvPr id="38" name="Google Shape;139;p20">
            <a:extLst>
              <a:ext uri="{FF2B5EF4-FFF2-40B4-BE49-F238E27FC236}">
                <a16:creationId xmlns:a16="http://schemas.microsoft.com/office/drawing/2014/main" id="{49B1CD5F-B30E-5D48-B7D7-3195C0CFE3C7}"/>
              </a:ext>
            </a:extLst>
          </p:cNvPr>
          <p:cNvGrpSpPr/>
          <p:nvPr/>
        </p:nvGrpSpPr>
        <p:grpSpPr>
          <a:xfrm>
            <a:off x="4725849" y="-467212"/>
            <a:ext cx="540293" cy="360421"/>
            <a:chOff x="3782700" y="1538287"/>
            <a:chExt cx="1578600" cy="1578600"/>
          </a:xfrm>
        </p:grpSpPr>
        <p:sp>
          <p:nvSpPr>
            <p:cNvPr id="39" name="Google Shape;140;p20">
              <a:extLst>
                <a:ext uri="{FF2B5EF4-FFF2-40B4-BE49-F238E27FC236}">
                  <a16:creationId xmlns:a16="http://schemas.microsoft.com/office/drawing/2014/main" id="{171DFF56-E8E1-3B43-8731-AF13270257C3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1;p20">
              <a:extLst>
                <a:ext uri="{FF2B5EF4-FFF2-40B4-BE49-F238E27FC236}">
                  <a16:creationId xmlns:a16="http://schemas.microsoft.com/office/drawing/2014/main" id="{5783E283-379E-A046-BFE5-88C975EA533C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2;p20">
              <a:extLst>
                <a:ext uri="{FF2B5EF4-FFF2-40B4-BE49-F238E27FC236}">
                  <a16:creationId xmlns:a16="http://schemas.microsoft.com/office/drawing/2014/main" id="{572DAD02-216D-8148-A1B4-9958847770FF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3;p20">
              <a:extLst>
                <a:ext uri="{FF2B5EF4-FFF2-40B4-BE49-F238E27FC236}">
                  <a16:creationId xmlns:a16="http://schemas.microsoft.com/office/drawing/2014/main" id="{06C05C4A-16DB-8642-8C1B-96C26238A2A9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139;p20">
            <a:extLst>
              <a:ext uri="{FF2B5EF4-FFF2-40B4-BE49-F238E27FC236}">
                <a16:creationId xmlns:a16="http://schemas.microsoft.com/office/drawing/2014/main" id="{F368653A-20B2-EF45-8F65-842CC79B11EB}"/>
              </a:ext>
            </a:extLst>
          </p:cNvPr>
          <p:cNvGrpSpPr/>
          <p:nvPr/>
        </p:nvGrpSpPr>
        <p:grpSpPr>
          <a:xfrm>
            <a:off x="3533568" y="-453864"/>
            <a:ext cx="540293" cy="360421"/>
            <a:chOff x="3782700" y="1538287"/>
            <a:chExt cx="1578600" cy="1578600"/>
          </a:xfrm>
        </p:grpSpPr>
        <p:sp>
          <p:nvSpPr>
            <p:cNvPr id="44" name="Google Shape;140;p20">
              <a:extLst>
                <a:ext uri="{FF2B5EF4-FFF2-40B4-BE49-F238E27FC236}">
                  <a16:creationId xmlns:a16="http://schemas.microsoft.com/office/drawing/2014/main" id="{3D8CE36D-1A21-DF4D-AB54-A9B832CD0E69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1;p20">
              <a:extLst>
                <a:ext uri="{FF2B5EF4-FFF2-40B4-BE49-F238E27FC236}">
                  <a16:creationId xmlns:a16="http://schemas.microsoft.com/office/drawing/2014/main" id="{8BDA62EC-16DA-1C46-80C8-77AC0055281E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2;p20">
              <a:extLst>
                <a:ext uri="{FF2B5EF4-FFF2-40B4-BE49-F238E27FC236}">
                  <a16:creationId xmlns:a16="http://schemas.microsoft.com/office/drawing/2014/main" id="{8C8C905C-D058-EE4F-B6C3-DE298BB3DA31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3;p20">
              <a:extLst>
                <a:ext uri="{FF2B5EF4-FFF2-40B4-BE49-F238E27FC236}">
                  <a16:creationId xmlns:a16="http://schemas.microsoft.com/office/drawing/2014/main" id="{D19602A9-05EC-A74F-AF38-E0444C09CC0C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39;p20">
            <a:extLst>
              <a:ext uri="{FF2B5EF4-FFF2-40B4-BE49-F238E27FC236}">
                <a16:creationId xmlns:a16="http://schemas.microsoft.com/office/drawing/2014/main" id="{49B907CC-6C92-0D48-A1F6-E4F2BD7C47FC}"/>
              </a:ext>
            </a:extLst>
          </p:cNvPr>
          <p:cNvGrpSpPr/>
          <p:nvPr/>
        </p:nvGrpSpPr>
        <p:grpSpPr>
          <a:xfrm>
            <a:off x="5562043" y="-453863"/>
            <a:ext cx="540293" cy="360421"/>
            <a:chOff x="3782700" y="1538287"/>
            <a:chExt cx="1578600" cy="1578600"/>
          </a:xfrm>
        </p:grpSpPr>
        <p:sp>
          <p:nvSpPr>
            <p:cNvPr id="59" name="Google Shape;140;p20">
              <a:extLst>
                <a:ext uri="{FF2B5EF4-FFF2-40B4-BE49-F238E27FC236}">
                  <a16:creationId xmlns:a16="http://schemas.microsoft.com/office/drawing/2014/main" id="{6275E25D-3F49-6843-8290-3589C2FB92FD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1;p20">
              <a:extLst>
                <a:ext uri="{FF2B5EF4-FFF2-40B4-BE49-F238E27FC236}">
                  <a16:creationId xmlns:a16="http://schemas.microsoft.com/office/drawing/2014/main" id="{E54CFAD0-E1C6-824F-9889-040632D49639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;p20">
              <a:extLst>
                <a:ext uri="{FF2B5EF4-FFF2-40B4-BE49-F238E27FC236}">
                  <a16:creationId xmlns:a16="http://schemas.microsoft.com/office/drawing/2014/main" id="{9F9A65B5-B25A-444F-8B1C-4B2B0C21F919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3;p20">
              <a:extLst>
                <a:ext uri="{FF2B5EF4-FFF2-40B4-BE49-F238E27FC236}">
                  <a16:creationId xmlns:a16="http://schemas.microsoft.com/office/drawing/2014/main" id="{10CC93FA-7574-8345-A6B9-A2B4CF830660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BEA69E9-4E15-0A42-89CD-7F370356F29A}"/>
              </a:ext>
            </a:extLst>
          </p:cNvPr>
          <p:cNvSpPr/>
          <p:nvPr/>
        </p:nvSpPr>
        <p:spPr>
          <a:xfrm>
            <a:off x="3736298" y="2155848"/>
            <a:ext cx="481955" cy="340014"/>
          </a:xfrm>
          <a:prstGeom prst="rect">
            <a:avLst/>
          </a:prstGeom>
          <a:noFill/>
          <a:ln w="22225">
            <a:solidFill>
              <a:srgbClr val="FF85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2D70974-F1F0-7F46-96D1-A73718DF860A}"/>
              </a:ext>
            </a:extLst>
          </p:cNvPr>
          <p:cNvSpPr/>
          <p:nvPr/>
        </p:nvSpPr>
        <p:spPr>
          <a:xfrm>
            <a:off x="3230434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9DD4092-6E98-CB4C-B8A7-FA008C13F212}"/>
              </a:ext>
            </a:extLst>
          </p:cNvPr>
          <p:cNvSpPr/>
          <p:nvPr/>
        </p:nvSpPr>
        <p:spPr>
          <a:xfrm>
            <a:off x="3733800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97FC831-C9F0-FE49-8169-D39087DAF999}"/>
              </a:ext>
            </a:extLst>
          </p:cNvPr>
          <p:cNvSpPr/>
          <p:nvPr/>
        </p:nvSpPr>
        <p:spPr>
          <a:xfrm>
            <a:off x="5713331" y="4493992"/>
            <a:ext cx="473886" cy="344985"/>
          </a:xfrm>
          <a:prstGeom prst="rect">
            <a:avLst/>
          </a:prstGeom>
          <a:noFill/>
          <a:ln w="22225">
            <a:solidFill>
              <a:srgbClr val="00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Google Shape;79;p13">
            <a:extLst>
              <a:ext uri="{FF2B5EF4-FFF2-40B4-BE49-F238E27FC236}">
                <a16:creationId xmlns:a16="http://schemas.microsoft.com/office/drawing/2014/main" id="{0DCBF6A7-5D90-BF4A-8EE0-0AA84F8AE7D9}"/>
              </a:ext>
            </a:extLst>
          </p:cNvPr>
          <p:cNvSpPr txBox="1">
            <a:spLocks/>
          </p:cNvSpPr>
          <p:nvPr/>
        </p:nvSpPr>
        <p:spPr>
          <a:xfrm>
            <a:off x="2886701" y="1348685"/>
            <a:ext cx="837644" cy="12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78" name="Google Shape;79;p13">
            <a:extLst>
              <a:ext uri="{FF2B5EF4-FFF2-40B4-BE49-F238E27FC236}">
                <a16:creationId xmlns:a16="http://schemas.microsoft.com/office/drawing/2014/main" id="{F5CC9795-9A5F-7D4F-9606-2BE618547DA8}"/>
              </a:ext>
            </a:extLst>
          </p:cNvPr>
          <p:cNvSpPr txBox="1">
            <a:spLocks/>
          </p:cNvSpPr>
          <p:nvPr/>
        </p:nvSpPr>
        <p:spPr>
          <a:xfrm>
            <a:off x="3714384" y="1348685"/>
            <a:ext cx="393793" cy="14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year</a:t>
            </a:r>
          </a:p>
        </p:txBody>
      </p:sp>
      <p:sp>
        <p:nvSpPr>
          <p:cNvPr id="79" name="Google Shape;79;p13">
            <a:extLst>
              <a:ext uri="{FF2B5EF4-FFF2-40B4-BE49-F238E27FC236}">
                <a16:creationId xmlns:a16="http://schemas.microsoft.com/office/drawing/2014/main" id="{2F329D0F-8E5C-3B42-8EB2-AD64D6100B50}"/>
              </a:ext>
            </a:extLst>
          </p:cNvPr>
          <p:cNvSpPr txBox="1">
            <a:spLocks/>
          </p:cNvSpPr>
          <p:nvPr/>
        </p:nvSpPr>
        <p:spPr>
          <a:xfrm>
            <a:off x="1158018" y="2269731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80" name="Google Shape;79;p13">
            <a:extLst>
              <a:ext uri="{FF2B5EF4-FFF2-40B4-BE49-F238E27FC236}">
                <a16:creationId xmlns:a16="http://schemas.microsoft.com/office/drawing/2014/main" id="{0977D287-BAB8-7443-88C0-3B0EE2036EE5}"/>
              </a:ext>
            </a:extLst>
          </p:cNvPr>
          <p:cNvSpPr txBox="1">
            <a:spLocks/>
          </p:cNvSpPr>
          <p:nvPr/>
        </p:nvSpPr>
        <p:spPr>
          <a:xfrm>
            <a:off x="1224763" y="4635825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budget</a:t>
            </a:r>
          </a:p>
        </p:txBody>
      </p:sp>
      <p:sp>
        <p:nvSpPr>
          <p:cNvPr id="81" name="Google Shape;79;p13">
            <a:extLst>
              <a:ext uri="{FF2B5EF4-FFF2-40B4-BE49-F238E27FC236}">
                <a16:creationId xmlns:a16="http://schemas.microsoft.com/office/drawing/2014/main" id="{E6FD60EC-D1EE-FF42-8599-B740412F752C}"/>
              </a:ext>
            </a:extLst>
          </p:cNvPr>
          <p:cNvSpPr txBox="1">
            <a:spLocks/>
          </p:cNvSpPr>
          <p:nvPr/>
        </p:nvSpPr>
        <p:spPr>
          <a:xfrm>
            <a:off x="5686633" y="4905723"/>
            <a:ext cx="513934" cy="1240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duration</a:t>
            </a:r>
          </a:p>
        </p:txBody>
      </p:sp>
      <p:sp>
        <p:nvSpPr>
          <p:cNvPr id="82" name="Google Shape;138;p20">
            <a:extLst>
              <a:ext uri="{FF2B5EF4-FFF2-40B4-BE49-F238E27FC236}">
                <a16:creationId xmlns:a16="http://schemas.microsoft.com/office/drawing/2014/main" id="{8131846A-3487-E544-B5A4-A2F6F6602E85}"/>
              </a:ext>
            </a:extLst>
          </p:cNvPr>
          <p:cNvSpPr txBox="1">
            <a:spLocks/>
          </p:cNvSpPr>
          <p:nvPr/>
        </p:nvSpPr>
        <p:spPr>
          <a:xfrm>
            <a:off x="6953250" y="154614"/>
            <a:ext cx="2592046" cy="48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600" dirty="0"/>
              <a:t>Alfred Hitchcock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88D343F-2073-794F-852B-4537DBD5F6E7}"/>
              </a:ext>
            </a:extLst>
          </p:cNvPr>
          <p:cNvSpPr/>
          <p:nvPr/>
        </p:nvSpPr>
        <p:spPr>
          <a:xfrm>
            <a:off x="3736622" y="3827947"/>
            <a:ext cx="482353" cy="344985"/>
          </a:xfrm>
          <a:prstGeom prst="rect">
            <a:avLst/>
          </a:prstGeom>
          <a:noFill/>
          <a:ln w="22225">
            <a:solidFill>
              <a:srgbClr val="2B01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B01FC"/>
              </a:solidFill>
            </a:endParaRPr>
          </a:p>
        </p:txBody>
      </p:sp>
      <p:sp>
        <p:nvSpPr>
          <p:cNvPr id="84" name="Google Shape;79;p13">
            <a:extLst>
              <a:ext uri="{FF2B5EF4-FFF2-40B4-BE49-F238E27FC236}">
                <a16:creationId xmlns:a16="http://schemas.microsoft.com/office/drawing/2014/main" id="{8C614CC3-4ADA-794D-AEC7-F0C55BCD890F}"/>
              </a:ext>
            </a:extLst>
          </p:cNvPr>
          <p:cNvSpPr txBox="1">
            <a:spLocks/>
          </p:cNvSpPr>
          <p:nvPr/>
        </p:nvSpPr>
        <p:spPr>
          <a:xfrm>
            <a:off x="1224763" y="3943350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2B01FC"/>
                </a:solidFill>
              </a:rPr>
              <a:t>duration</a:t>
            </a:r>
          </a:p>
        </p:txBody>
      </p:sp>
      <p:sp>
        <p:nvSpPr>
          <p:cNvPr id="48" name="Google Shape;120;p18">
            <a:extLst>
              <a:ext uri="{FF2B5EF4-FFF2-40B4-BE49-F238E27FC236}">
                <a16:creationId xmlns:a16="http://schemas.microsoft.com/office/drawing/2014/main" id="{3C299643-6CF4-AB48-BF1F-766AFA32A8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579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3409073" y="256363"/>
            <a:ext cx="5447059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Hitchcock’s movies increased in duration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EFFF"/>
                </a:solidFill>
              </a:rPr>
              <a:t>Their</a:t>
            </a:r>
            <a:r>
              <a:rPr lang="en" sz="1400" dirty="0"/>
              <a:t> </a:t>
            </a:r>
            <a:r>
              <a:rPr lang="en" sz="1400" dirty="0">
                <a:solidFill>
                  <a:srgbClr val="ACB7FF"/>
                </a:solidFill>
              </a:rPr>
              <a:t>ratings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D496FF"/>
                </a:solidFill>
              </a:rPr>
              <a:t>have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D396FF"/>
                </a:solidFill>
              </a:rPr>
              <a:t>a</a:t>
            </a:r>
            <a:r>
              <a:rPr lang="en" sz="1400" dirty="0">
                <a:solidFill>
                  <a:srgbClr val="FD6DFF"/>
                </a:solidFill>
              </a:rPr>
              <a:t> sweet spot just </a:t>
            </a:r>
            <a:r>
              <a:rPr lang="en" sz="1400" dirty="0">
                <a:solidFill>
                  <a:srgbClr val="D396FF"/>
                </a:solidFill>
              </a:rPr>
              <a:t>past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ACB7FF"/>
                </a:solidFill>
              </a:rPr>
              <a:t>the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ACB7FF"/>
                </a:solidFill>
              </a:rPr>
              <a:t>mid</a:t>
            </a:r>
            <a:r>
              <a:rPr lang="en" sz="1400" dirty="0">
                <a:solidFill>
                  <a:srgbClr val="BBAAFF"/>
                </a:solidFill>
              </a:rPr>
              <a:t>dle </a:t>
            </a:r>
            <a:r>
              <a:rPr lang="en" sz="1400" dirty="0"/>
              <a:t> </a:t>
            </a:r>
            <a:endParaRPr sz="1400"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46EA6F-3AD5-F544-B675-1C059D01F385}"/>
              </a:ext>
            </a:extLst>
          </p:cNvPr>
          <p:cNvSpPr/>
          <p:nvPr/>
        </p:nvSpPr>
        <p:spPr>
          <a:xfrm>
            <a:off x="1275907" y="1180214"/>
            <a:ext cx="956930" cy="946298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33875-B43D-FA4F-AE62-470C48EFA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103" y="1700255"/>
            <a:ext cx="5588000" cy="3225800"/>
          </a:xfrm>
          <a:prstGeom prst="rect">
            <a:avLst/>
          </a:prstGeom>
        </p:spPr>
      </p:pic>
      <p:sp>
        <p:nvSpPr>
          <p:cNvPr id="6" name="Google Shape;93;p15">
            <a:extLst>
              <a:ext uri="{FF2B5EF4-FFF2-40B4-BE49-F238E27FC236}">
                <a16:creationId xmlns:a16="http://schemas.microsoft.com/office/drawing/2014/main" id="{C4835DED-7160-AE46-BC4C-20557B8DC4CD}"/>
              </a:ext>
            </a:extLst>
          </p:cNvPr>
          <p:cNvSpPr txBox="1">
            <a:spLocks/>
          </p:cNvSpPr>
          <p:nvPr/>
        </p:nvSpPr>
        <p:spPr>
          <a:xfrm>
            <a:off x="8195733" y="1563158"/>
            <a:ext cx="839698" cy="2201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▣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□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200" dirty="0"/>
              <a:t>rating</a:t>
            </a:r>
          </a:p>
        </p:txBody>
      </p:sp>
    </p:spTree>
    <p:extLst>
      <p:ext uri="{BB962C8B-B14F-4D97-AF65-F5344CB8AC3E}">
        <p14:creationId xmlns:p14="http://schemas.microsoft.com/office/powerpoint/2010/main" val="3534926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686067" cy="272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/>
              <a:t>Regularization to improve prediction</a:t>
            </a:r>
            <a:endParaRPr sz="1400" b="1" dirty="0"/>
          </a:p>
          <a:p>
            <a:pPr marL="0" indent="0">
              <a:buNone/>
            </a:pPr>
            <a:r>
              <a:rPr lang="en-US" sz="1700" dirty="0"/>
              <a:t>• Using </a:t>
            </a:r>
            <a:r>
              <a:rPr lang="en-US" sz="1700" b="1" dirty="0"/>
              <a:t>polynomials</a:t>
            </a:r>
            <a:r>
              <a:rPr lang="en-US" sz="1700" dirty="0"/>
              <a:t> apply </a:t>
            </a:r>
            <a:r>
              <a:rPr lang="en-US" sz="1700" b="1" dirty="0"/>
              <a:t>Lasso</a:t>
            </a:r>
            <a:r>
              <a:rPr lang="en-US" sz="1700" dirty="0"/>
              <a:t> or </a:t>
            </a:r>
            <a:r>
              <a:rPr lang="en-US" sz="1700" b="1" dirty="0"/>
              <a:t>Ridge regression</a:t>
            </a:r>
            <a:r>
              <a:rPr lang="en-US" sz="1700" dirty="0"/>
              <a:t>, with</a:t>
            </a:r>
            <a:r>
              <a:rPr lang="en-US" sz="1700" i="1" dirty="0"/>
              <a:t> K-fold cross validation </a:t>
            </a:r>
            <a:r>
              <a:rPr lang="en-US" sz="1700" dirty="0"/>
              <a:t>to all the film directors,.</a:t>
            </a:r>
          </a:p>
          <a:p>
            <a:pPr marL="0" indent="0">
              <a:buNone/>
            </a:pPr>
            <a:endParaRPr lang="en" sz="1700" dirty="0"/>
          </a:p>
          <a:p>
            <a:pPr marL="0" indent="0">
              <a:buNone/>
            </a:pPr>
            <a:r>
              <a:rPr lang="en" sz="1700" dirty="0"/>
              <a:t>• Add </a:t>
            </a:r>
            <a:r>
              <a:rPr lang="en" sz="1700" b="1" dirty="0"/>
              <a:t>log</a:t>
            </a:r>
            <a:r>
              <a:rPr lang="en-US" sz="1700" b="1" dirty="0"/>
              <a:t>a</a:t>
            </a:r>
            <a:r>
              <a:rPr lang="en" sz="1700" b="1" dirty="0" err="1"/>
              <a:t>rithmic</a:t>
            </a:r>
            <a:r>
              <a:rPr lang="en" sz="1700" b="1" dirty="0"/>
              <a:t> </a:t>
            </a:r>
            <a:r>
              <a:rPr lang="en" sz="1700" dirty="0"/>
              <a:t>features in the Lasso/Ridge regression</a:t>
            </a:r>
          </a:p>
          <a:p>
            <a:pPr marL="0" indent="0">
              <a:buNone/>
            </a:pPr>
            <a:endParaRPr lang="en" sz="1800" dirty="0"/>
          </a:p>
          <a:p>
            <a:pPr marL="0" indent="0">
              <a:buNone/>
            </a:pPr>
            <a:r>
              <a:rPr lang="en" sz="1600" dirty="0"/>
              <a:t>• Examine quantile-quantile plots</a:t>
            </a:r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3444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/>
              <a:t>Develop explanation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• Examine </a:t>
            </a:r>
            <a:r>
              <a:rPr lang="en" sz="1700" b="1" dirty="0"/>
              <a:t>residuals</a:t>
            </a:r>
            <a:r>
              <a:rPr lang="en" sz="1700" dirty="0"/>
              <a:t> in tandem with </a:t>
            </a:r>
            <a:r>
              <a:rPr lang="en" sz="1700" i="1" dirty="0"/>
              <a:t>domain knowledge </a:t>
            </a:r>
            <a:r>
              <a:rPr lang="en" sz="1700" dirty="0"/>
              <a:t>to discover and explain </a:t>
            </a:r>
            <a:r>
              <a:rPr lang="en" sz="1700" b="1" dirty="0"/>
              <a:t>interactions</a:t>
            </a:r>
            <a:r>
              <a:rPr lang="en" sz="1700" dirty="0"/>
              <a:t> between features, such as: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7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budget &amp; rating: inversely           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  correlated?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duration ~ budget ?</a:t>
            </a:r>
            <a:endParaRPr sz="1700"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9" name="Google Shape;204;p26">
            <a:extLst>
              <a:ext uri="{FF2B5EF4-FFF2-40B4-BE49-F238E27FC236}">
                <a16:creationId xmlns:a16="http://schemas.microsoft.com/office/drawing/2014/main" id="{C88BCA44-766C-B642-8F38-F4D9F959D690}"/>
              </a:ext>
            </a:extLst>
          </p:cNvPr>
          <p:cNvSpPr txBox="1">
            <a:spLocks/>
          </p:cNvSpPr>
          <p:nvPr/>
        </p:nvSpPr>
        <p:spPr>
          <a:xfrm>
            <a:off x="7489472" y="4094985"/>
            <a:ext cx="2181081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>
                <a:solidFill>
                  <a:schemeClr val="accent1"/>
                </a:solidFill>
              </a:rPr>
              <a:t>and…</a:t>
            </a:r>
          </a:p>
        </p:txBody>
      </p:sp>
    </p:spTree>
    <p:extLst>
      <p:ext uri="{BB962C8B-B14F-4D97-AF65-F5344CB8AC3E}">
        <p14:creationId xmlns:p14="http://schemas.microsoft.com/office/powerpoint/2010/main" val="87611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Questions investigated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691200" y="1542994"/>
            <a:ext cx="36693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Characterizing response to film directors</a:t>
            </a:r>
            <a:endParaRPr sz="12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The investor, sponsor, or granting agency that funds film directors may be interested in…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Besides profit margins they may be interested in alternative gauges of success of a movie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Crowd-sourced critical response to the films of prolific acclaimed directors are a valuable resource to exploit to address this.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4857053" y="1542994"/>
            <a:ext cx="38295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Predicting the ratings of their films</a:t>
            </a:r>
            <a:endParaRPr sz="12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Based on data freely available to the general public, it may be possible to a build predictive models tailored to various film directors of the past.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Such types of models can also be applied to directors that are still active.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Most of the film directors examined  are still active today.</a:t>
            </a: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2"/>
          <p:cNvSpPr txBox="1"/>
          <p:nvPr/>
        </p:nvSpPr>
        <p:spPr>
          <a:xfrm>
            <a:off x="691200" y="5228820"/>
            <a:ext cx="79956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More info on how to use this template at </a:t>
            </a:r>
            <a:r>
              <a:rPr lang="en" sz="12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This template is free to use under </a:t>
            </a:r>
            <a:r>
              <a:rPr lang="en" sz="1200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. You can keep the Credits slide or mention </a:t>
            </a:r>
            <a:r>
              <a:rPr lang="en" sz="1200" dirty="0" err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SlidesCarnival</a:t>
            </a: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 and other resources used in a slide footer.</a:t>
            </a: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-1"/>
            <a:ext cx="9144000" cy="49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163285" y="792808"/>
            <a:ext cx="4301711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Feature engineering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598714" y="2788351"/>
            <a:ext cx="4130550" cy="1631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D6DFF"/>
                </a:solidFill>
              </a:rPr>
              <a:t>Model the spike in ratings count, using the </a:t>
            </a:r>
            <a:r>
              <a:rPr lang="en" i="1" dirty="0">
                <a:solidFill>
                  <a:srgbClr val="FD6DFF"/>
                </a:solidFill>
              </a:rPr>
              <a:t>Dirac Delta </a:t>
            </a:r>
            <a:r>
              <a:rPr lang="en" dirty="0">
                <a:solidFill>
                  <a:srgbClr val="FD6DFF"/>
                </a:solidFill>
              </a:rPr>
              <a:t>function (”impulse” function)</a:t>
            </a:r>
            <a:endParaRPr sz="2400" dirty="0">
              <a:solidFill>
                <a:srgbClr val="FD6D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571500" y="5832321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100%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925204-DC2B-1842-ABC1-DC2894782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389" y="214993"/>
            <a:ext cx="4186012" cy="2283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73DA54-C713-7E40-A68E-005B718D4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159" y="5600699"/>
            <a:ext cx="2841809" cy="1657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360A0-0B94-B04A-A7E8-2886E345C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807" y="2743200"/>
            <a:ext cx="2742460" cy="2041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B2CB6C-82D8-4644-8056-2076994B7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792" y="358058"/>
            <a:ext cx="1748738" cy="17560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D8F57A-CE58-7345-AF94-A316206E3720}"/>
              </a:ext>
            </a:extLst>
          </p:cNvPr>
          <p:cNvSpPr/>
          <p:nvPr/>
        </p:nvSpPr>
        <p:spPr>
          <a:xfrm>
            <a:off x="6527214" y="425596"/>
            <a:ext cx="210691" cy="45719"/>
          </a:xfrm>
          <a:prstGeom prst="roundRect">
            <a:avLst/>
          </a:prstGeom>
          <a:noFill/>
          <a:ln w="15875">
            <a:solidFill>
              <a:srgbClr val="FD6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2093D9-48B1-EE4A-85ED-496C1F86BF5C}"/>
              </a:ext>
            </a:extLst>
          </p:cNvPr>
          <p:cNvCxnSpPr>
            <a:cxnSpLocks/>
          </p:cNvCxnSpPr>
          <p:nvPr/>
        </p:nvCxnSpPr>
        <p:spPr>
          <a:xfrm>
            <a:off x="6763189" y="434023"/>
            <a:ext cx="425596" cy="0"/>
          </a:xfrm>
          <a:prstGeom prst="straightConnector1">
            <a:avLst/>
          </a:prstGeom>
          <a:ln w="15875">
            <a:solidFill>
              <a:srgbClr val="D496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44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build="p"/>
      <p:bldP spid="6" grpId="0" animBg="1"/>
      <p:bldP spid="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film-director ratings</a:t>
            </a:r>
            <a:endParaRPr dirty="0"/>
          </a:p>
        </p:txBody>
      </p:sp>
      <p:sp>
        <p:nvSpPr>
          <p:cNvPr id="3" name="Google Shape;62;p11">
            <a:extLst>
              <a:ext uri="{FF2B5EF4-FFF2-40B4-BE49-F238E27FC236}">
                <a16:creationId xmlns:a16="http://schemas.microsoft.com/office/drawing/2014/main" id="{82D178C7-A4B6-0140-817E-A3C34546E62C}"/>
              </a:ext>
            </a:extLst>
          </p:cNvPr>
          <p:cNvSpPr txBox="1">
            <a:spLocks/>
          </p:cNvSpPr>
          <p:nvPr/>
        </p:nvSpPr>
        <p:spPr>
          <a:xfrm>
            <a:off x="101600" y="-175653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b="0" dirty="0"/>
              <a:t>Joshua Banks Mailman</a:t>
            </a:r>
          </a:p>
        </p:txBody>
      </p:sp>
      <p:sp>
        <p:nvSpPr>
          <p:cNvPr id="4" name="Google Shape;204;p26">
            <a:extLst>
              <a:ext uri="{FF2B5EF4-FFF2-40B4-BE49-F238E27FC236}">
                <a16:creationId xmlns:a16="http://schemas.microsoft.com/office/drawing/2014/main" id="{DF2DD956-B207-1347-816A-56CE92F1C237}"/>
              </a:ext>
            </a:extLst>
          </p:cNvPr>
          <p:cNvSpPr txBox="1">
            <a:spLocks/>
          </p:cNvSpPr>
          <p:nvPr/>
        </p:nvSpPr>
        <p:spPr>
          <a:xfrm>
            <a:off x="1399397" y="1275021"/>
            <a:ext cx="332686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800" dirty="0">
                <a:solidFill>
                  <a:schemeClr val="accent1"/>
                </a:solidFill>
              </a:rPr>
              <a:t>Thanks!</a:t>
            </a:r>
          </a:p>
        </p:txBody>
      </p:sp>
      <p:sp>
        <p:nvSpPr>
          <p:cNvPr id="5" name="Google Shape;62;p11">
            <a:extLst>
              <a:ext uri="{FF2B5EF4-FFF2-40B4-BE49-F238E27FC236}">
                <a16:creationId xmlns:a16="http://schemas.microsoft.com/office/drawing/2014/main" id="{4322649F-2E67-EF4A-9C6C-BD979FEDEA55}"/>
              </a:ext>
            </a:extLst>
          </p:cNvPr>
          <p:cNvSpPr txBox="1">
            <a:spLocks/>
          </p:cNvSpPr>
          <p:nvPr/>
        </p:nvSpPr>
        <p:spPr>
          <a:xfrm>
            <a:off x="607785" y="345624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200" b="0" dirty="0" err="1"/>
              <a:t>joshuabanksmailman@gmail.com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670432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3123-6331-9C4F-B52B-8CE4B6330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5761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3123-6331-9C4F-B52B-8CE4B6330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96051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3123-6331-9C4F-B52B-8CE4B6330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0231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3123-6331-9C4F-B52B-8CE4B6330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2887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3123-6331-9C4F-B52B-8CE4B6330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83837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3123-6331-9C4F-B52B-8CE4B6330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1144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3123-6331-9C4F-B52B-8CE4B6330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4382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3123-6331-9C4F-B52B-8CE4B6330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7285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4294967295"/>
          </p:nvPr>
        </p:nvSpPr>
        <p:spPr>
          <a:xfrm>
            <a:off x="582500" y="1390256"/>
            <a:ext cx="5025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chemeClr val="accent1"/>
                </a:solidFill>
              </a:rPr>
              <a:t>Who?</a:t>
            </a:r>
            <a:endParaRPr sz="12000" dirty="0">
              <a:solidFill>
                <a:schemeClr val="accent1"/>
              </a:solidFill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0" y="2188406"/>
            <a:ext cx="9143999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b="1" dirty="0"/>
              <a:t>Seven acclaimed directors who are prolific</a:t>
            </a:r>
            <a:endParaRPr sz="28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329861" y="4221750"/>
            <a:ext cx="1227667" cy="762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Alfred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Hitchcock</a:t>
            </a:r>
            <a:endParaRPr sz="1600" dirty="0"/>
          </a:p>
        </p:txBody>
      </p:sp>
      <p:sp>
        <p:nvSpPr>
          <p:cNvPr id="80" name="Google Shape;80;p13"/>
          <p:cNvSpPr/>
          <p:nvPr/>
        </p:nvSpPr>
        <p:spPr>
          <a:xfrm>
            <a:off x="641796" y="-521954"/>
            <a:ext cx="1679653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" name="Google Shape;79;p13">
            <a:extLst>
              <a:ext uri="{FF2B5EF4-FFF2-40B4-BE49-F238E27FC236}">
                <a16:creationId xmlns:a16="http://schemas.microsoft.com/office/drawing/2014/main" id="{91F7A072-A11F-D04D-BEE9-118BA64CB53F}"/>
              </a:ext>
            </a:extLst>
          </p:cNvPr>
          <p:cNvSpPr txBox="1">
            <a:spLocks/>
          </p:cNvSpPr>
          <p:nvPr/>
        </p:nvSpPr>
        <p:spPr>
          <a:xfrm>
            <a:off x="1557528" y="422175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Ingmar Bergman</a:t>
            </a:r>
          </a:p>
        </p:txBody>
      </p:sp>
      <p:sp>
        <p:nvSpPr>
          <p:cNvPr id="12" name="Google Shape;79;p13">
            <a:extLst>
              <a:ext uri="{FF2B5EF4-FFF2-40B4-BE49-F238E27FC236}">
                <a16:creationId xmlns:a16="http://schemas.microsoft.com/office/drawing/2014/main" id="{556AA000-4EBB-B54E-93C7-8BD7DDBCF7EB}"/>
              </a:ext>
            </a:extLst>
          </p:cNvPr>
          <p:cNvSpPr txBox="1">
            <a:spLocks/>
          </p:cNvSpPr>
          <p:nvPr/>
        </p:nvSpPr>
        <p:spPr>
          <a:xfrm>
            <a:off x="2929128" y="422175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Jean-Luc Godard</a:t>
            </a:r>
          </a:p>
        </p:txBody>
      </p:sp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59D804A7-23A8-0C41-B7CF-834C60B14686}"/>
              </a:ext>
            </a:extLst>
          </p:cNvPr>
          <p:cNvSpPr txBox="1">
            <a:spLocks/>
          </p:cNvSpPr>
          <p:nvPr/>
        </p:nvSpPr>
        <p:spPr>
          <a:xfrm>
            <a:off x="4209288" y="422175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Rainer Fassbinder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53E62E74-8C2A-0144-BEAA-36CA2D193884}"/>
              </a:ext>
            </a:extLst>
          </p:cNvPr>
          <p:cNvSpPr txBox="1">
            <a:spLocks/>
          </p:cNvSpPr>
          <p:nvPr/>
        </p:nvSpPr>
        <p:spPr>
          <a:xfrm>
            <a:off x="5361432" y="422175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Werner Herzog</a:t>
            </a:r>
          </a:p>
        </p:txBody>
      </p:sp>
      <p:sp>
        <p:nvSpPr>
          <p:cNvPr id="18" name="Google Shape;79;p13">
            <a:extLst>
              <a:ext uri="{FF2B5EF4-FFF2-40B4-BE49-F238E27FC236}">
                <a16:creationId xmlns:a16="http://schemas.microsoft.com/office/drawing/2014/main" id="{CFBC97D8-0FF5-BA45-ABE8-6BAD26A2E9B0}"/>
              </a:ext>
            </a:extLst>
          </p:cNvPr>
          <p:cNvSpPr txBox="1">
            <a:spLocks/>
          </p:cNvSpPr>
          <p:nvPr/>
        </p:nvSpPr>
        <p:spPr>
          <a:xfrm>
            <a:off x="6550152" y="4221750"/>
            <a:ext cx="975360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Woody Allen</a:t>
            </a:r>
          </a:p>
        </p:txBody>
      </p:sp>
      <p:sp>
        <p:nvSpPr>
          <p:cNvPr id="19" name="Google Shape;79;p13">
            <a:extLst>
              <a:ext uri="{FF2B5EF4-FFF2-40B4-BE49-F238E27FC236}">
                <a16:creationId xmlns:a16="http://schemas.microsoft.com/office/drawing/2014/main" id="{4558F584-9D87-C940-A4F1-9646C5A58FB7}"/>
              </a:ext>
            </a:extLst>
          </p:cNvPr>
          <p:cNvSpPr txBox="1">
            <a:spLocks/>
          </p:cNvSpPr>
          <p:nvPr/>
        </p:nvSpPr>
        <p:spPr>
          <a:xfrm>
            <a:off x="7570381" y="4221750"/>
            <a:ext cx="1159091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Martin Scorsese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04B8D5-5D31-3E40-8B86-B32CC30A413B}"/>
              </a:ext>
            </a:extLst>
          </p:cNvPr>
          <p:cNvGrpSpPr/>
          <p:nvPr/>
        </p:nvGrpSpPr>
        <p:grpSpPr>
          <a:xfrm>
            <a:off x="445813" y="2996165"/>
            <a:ext cx="8252375" cy="1305052"/>
            <a:chOff x="827617" y="3155660"/>
            <a:chExt cx="8252375" cy="130505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67A401B-3EED-B944-BD82-F262FA756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617" y="3155660"/>
              <a:ext cx="975783" cy="12087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DB999E-FEF6-DA4A-BC60-704AF7709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499" y="3155660"/>
              <a:ext cx="1373857" cy="101570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EA9C26-B3CC-9C44-9BF1-CA9762D2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455" y="3155660"/>
              <a:ext cx="979903" cy="130505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AF48B7-9A02-7141-A46E-29E599171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4457" y="3155660"/>
              <a:ext cx="1209711" cy="130276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F50F88-6476-154E-96C3-848350161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267" y="3155825"/>
              <a:ext cx="877824" cy="12879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38A654-BD48-EC4A-ADB4-B2971FAF2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90190" y="3155660"/>
              <a:ext cx="1002030" cy="128832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D7E37B-2C62-614E-B4DD-58D8D9042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21320" y="3155660"/>
              <a:ext cx="1058672" cy="1275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3123-6331-9C4F-B52B-8CE4B6330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6266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results</a:t>
            </a:r>
            <a:endParaRPr dirty="0"/>
          </a:p>
        </p:txBody>
      </p:sp>
      <p:graphicFrame>
        <p:nvGraphicFramePr>
          <p:cNvPr id="170" name="Google Shape;170;p23"/>
          <p:cNvGraphicFramePr/>
          <p:nvPr>
            <p:extLst>
              <p:ext uri="{D42A27DB-BD31-4B8C-83A1-F6EECF244321}">
                <p14:modId xmlns:p14="http://schemas.microsoft.com/office/powerpoint/2010/main" val="1946356021"/>
              </p:ext>
            </p:extLst>
          </p:nvPr>
        </p:nvGraphicFramePr>
        <p:xfrm>
          <a:off x="977600" y="5641047"/>
          <a:ext cx="7470400" cy="2022665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3684900-2743-A24D-83EA-ED5121687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463385"/>
              </p:ext>
            </p:extLst>
          </p:nvPr>
        </p:nvGraphicFramePr>
        <p:xfrm>
          <a:off x="2426328" y="1231269"/>
          <a:ext cx="6210680" cy="3691465"/>
        </p:xfrm>
        <a:graphic>
          <a:graphicData uri="http://schemas.openxmlformats.org/drawingml/2006/table">
            <a:tbl>
              <a:tblPr>
                <a:tableStyleId>{6D11E95A-CA02-4DD2-B3AE-B5CEAF39A960}</a:tableStyleId>
              </a:tblPr>
              <a:tblGrid>
                <a:gridCol w="1168728">
                  <a:extLst>
                    <a:ext uri="{9D8B030D-6E8A-4147-A177-3AD203B41FA5}">
                      <a16:colId xmlns:a16="http://schemas.microsoft.com/office/drawing/2014/main" val="105361047"/>
                    </a:ext>
                  </a:extLst>
                </a:gridCol>
                <a:gridCol w="630244">
                  <a:extLst>
                    <a:ext uri="{9D8B030D-6E8A-4147-A177-3AD203B41FA5}">
                      <a16:colId xmlns:a16="http://schemas.microsoft.com/office/drawing/2014/main" val="2995535983"/>
                    </a:ext>
                  </a:extLst>
                </a:gridCol>
                <a:gridCol w="630244">
                  <a:extLst>
                    <a:ext uri="{9D8B030D-6E8A-4147-A177-3AD203B41FA5}">
                      <a16:colId xmlns:a16="http://schemas.microsoft.com/office/drawing/2014/main" val="2502783331"/>
                    </a:ext>
                  </a:extLst>
                </a:gridCol>
                <a:gridCol w="630244">
                  <a:extLst>
                    <a:ext uri="{9D8B030D-6E8A-4147-A177-3AD203B41FA5}">
                      <a16:colId xmlns:a16="http://schemas.microsoft.com/office/drawing/2014/main" val="3880719990"/>
                    </a:ext>
                  </a:extLst>
                </a:gridCol>
                <a:gridCol w="630244">
                  <a:extLst>
                    <a:ext uri="{9D8B030D-6E8A-4147-A177-3AD203B41FA5}">
                      <a16:colId xmlns:a16="http://schemas.microsoft.com/office/drawing/2014/main" val="3459373188"/>
                    </a:ext>
                  </a:extLst>
                </a:gridCol>
                <a:gridCol w="630244">
                  <a:extLst>
                    <a:ext uri="{9D8B030D-6E8A-4147-A177-3AD203B41FA5}">
                      <a16:colId xmlns:a16="http://schemas.microsoft.com/office/drawing/2014/main" val="3526135441"/>
                    </a:ext>
                  </a:extLst>
                </a:gridCol>
                <a:gridCol w="630244">
                  <a:extLst>
                    <a:ext uri="{9D8B030D-6E8A-4147-A177-3AD203B41FA5}">
                      <a16:colId xmlns:a16="http://schemas.microsoft.com/office/drawing/2014/main" val="213682744"/>
                    </a:ext>
                  </a:extLst>
                </a:gridCol>
                <a:gridCol w="630244">
                  <a:extLst>
                    <a:ext uri="{9D8B030D-6E8A-4147-A177-3AD203B41FA5}">
                      <a16:colId xmlns:a16="http://schemas.microsoft.com/office/drawing/2014/main" val="3991424125"/>
                    </a:ext>
                  </a:extLst>
                </a:gridCol>
                <a:gridCol w="630244">
                  <a:extLst>
                    <a:ext uri="{9D8B030D-6E8A-4147-A177-3AD203B41FA5}">
                      <a16:colId xmlns:a16="http://schemas.microsoft.com/office/drawing/2014/main" val="3682830323"/>
                    </a:ext>
                  </a:extLst>
                </a:gridCol>
              </a:tblGrid>
              <a:tr h="2701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Feature sets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R="5248" marT="52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Hitchcock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Bergman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Godard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Allen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Allen*</a:t>
                      </a:r>
                      <a:endParaRPr 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Fassbinder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Herzog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Scorsese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extLst>
                  <a:ext uri="{0D108BD9-81ED-4DB2-BD59-A6C34878D82A}">
                    <a16:rowId xmlns:a16="http://schemas.microsoft.com/office/drawing/2014/main" val="3722240749"/>
                  </a:ext>
                </a:extLst>
              </a:tr>
              <a:tr h="3601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All (continuous &amp; categories)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-7.88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-1.41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-0.09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-14.26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0.21</a:t>
                      </a:r>
                      <a:endParaRPr lang="en-US" sz="900" b="0" i="1" u="none" strike="noStrike">
                        <a:solidFill>
                          <a:srgbClr val="FF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-1.26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-0.07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-0.41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extLst>
                  <a:ext uri="{0D108BD9-81ED-4DB2-BD59-A6C34878D82A}">
                    <a16:rowId xmlns:a16="http://schemas.microsoft.com/office/drawing/2014/main" val="1309842492"/>
                  </a:ext>
                </a:extLst>
              </a:tr>
              <a:tr h="3601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Continuous only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0.51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0.27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extLst>
                  <a:ext uri="{0D108BD9-81ED-4DB2-BD59-A6C34878D82A}">
                    <a16:rowId xmlns:a16="http://schemas.microsoft.com/office/drawing/2014/main" val="2277408124"/>
                  </a:ext>
                </a:extLst>
              </a:tr>
              <a:tr h="3601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Year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-0.15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-0.11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-0.08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-0.18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extLst>
                  <a:ext uri="{0D108BD9-81ED-4DB2-BD59-A6C34878D82A}">
                    <a16:rowId xmlns:a16="http://schemas.microsoft.com/office/drawing/2014/main" val="733532108"/>
                  </a:ext>
                </a:extLst>
              </a:tr>
              <a:tr h="3601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Year &amp; Ratings count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0.44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-0.1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0.51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0.46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0.21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-0.19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extLst>
                  <a:ext uri="{0D108BD9-81ED-4DB2-BD59-A6C34878D82A}">
                    <a16:rowId xmlns:a16="http://schemas.microsoft.com/office/drawing/2014/main" val="1327030179"/>
                  </a:ext>
                </a:extLst>
              </a:tr>
              <a:tr h="3601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Year &amp; Duration only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-0.04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-0.02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extLst>
                  <a:ext uri="{0D108BD9-81ED-4DB2-BD59-A6C34878D82A}">
                    <a16:rowId xmlns:a16="http://schemas.microsoft.com/office/drawing/2014/main" val="4205245795"/>
                  </a:ext>
                </a:extLst>
              </a:tr>
              <a:tr h="3601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Year &amp; Ratings count &amp; their logs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0.8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0.84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0.48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0.48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0.16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-0.22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extLst>
                  <a:ext uri="{0D108BD9-81ED-4DB2-BD59-A6C34878D82A}">
                    <a16:rowId xmlns:a16="http://schemas.microsoft.com/office/drawing/2014/main" val="3555530467"/>
                  </a:ext>
                </a:extLst>
              </a:tr>
              <a:tr h="3601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Year  &amp;  log(rating count)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0.68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0.8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0.34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0.45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0.25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extLst>
                  <a:ext uri="{0D108BD9-81ED-4DB2-BD59-A6C34878D82A}">
                    <a16:rowId xmlns:a16="http://schemas.microsoft.com/office/drawing/2014/main" val="3390593173"/>
                  </a:ext>
                </a:extLst>
              </a:tr>
              <a:tr h="50426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Lasso CV w/ polynomials on all features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0.41</a:t>
                      </a:r>
                      <a:endParaRPr lang="en-US" sz="1100" b="1" i="1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extLst>
                  <a:ext uri="{0D108BD9-81ED-4DB2-BD59-A6C34878D82A}">
                    <a16:rowId xmlns:a16="http://schemas.microsoft.com/office/drawing/2014/main" val="2147031324"/>
                  </a:ext>
                </a:extLst>
              </a:tr>
              <a:tr h="395756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Include budget but w/ smaller dataset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PT Sans Caption" panose="020B0603020203020204" pitchFamily="34" charset="77"/>
                          <a:ea typeface="Dotum" panose="020B0600000101010101" pitchFamily="34" charset="-127"/>
                        </a:rPr>
                        <a:t>0.69</a:t>
                      </a:r>
                      <a:endParaRPr lang="en-US" sz="1100" b="1" i="0" u="none" strike="noStrike" dirty="0">
                        <a:solidFill>
                          <a:srgbClr val="00B050"/>
                        </a:solidFill>
                        <a:effectLst/>
                        <a:latin typeface="PT Sans Caption" panose="020B0603020203020204" pitchFamily="34" charset="77"/>
                        <a:ea typeface="Dotum" panose="020B0600000101010101" pitchFamily="34" charset="-127"/>
                      </a:endParaRPr>
                    </a:p>
                  </a:txBody>
                  <a:tcPr marL="5248" marR="5248" marT="5248" marB="0" anchor="ctr"/>
                </a:tc>
                <a:extLst>
                  <a:ext uri="{0D108BD9-81ED-4DB2-BD59-A6C34878D82A}">
                    <a16:rowId xmlns:a16="http://schemas.microsoft.com/office/drawing/2014/main" val="3323439483"/>
                  </a:ext>
                </a:extLst>
              </a:tr>
            </a:tbl>
          </a:graphicData>
        </a:graphic>
      </p:graphicFrame>
      <p:sp>
        <p:nvSpPr>
          <p:cNvPr id="6" name="Google Shape;119;p18">
            <a:extLst>
              <a:ext uri="{FF2B5EF4-FFF2-40B4-BE49-F238E27FC236}">
                <a16:creationId xmlns:a16="http://schemas.microsoft.com/office/drawing/2014/main" id="{B52DF2E1-12E8-354C-8B33-3EC78B6E18A9}"/>
              </a:ext>
            </a:extLst>
          </p:cNvPr>
          <p:cNvSpPr txBox="1">
            <a:spLocks/>
          </p:cNvSpPr>
          <p:nvPr/>
        </p:nvSpPr>
        <p:spPr>
          <a:xfrm>
            <a:off x="700253" y="1474906"/>
            <a:ext cx="155406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</a:p>
          <a:p>
            <a:pPr>
              <a:spcBef>
                <a:spcPts val="600"/>
              </a:spcBef>
            </a:pPr>
            <a:r>
              <a:rPr lang="en-US" dirty="0"/>
              <a:t>on test-set after training</a:t>
            </a:r>
          </a:p>
        </p:txBody>
      </p:sp>
    </p:spTree>
    <p:extLst>
      <p:ext uri="{BB962C8B-B14F-4D97-AF65-F5344CB8AC3E}">
        <p14:creationId xmlns:p14="http://schemas.microsoft.com/office/powerpoint/2010/main" val="2317921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 idx="4294967295"/>
          </p:nvPr>
        </p:nvSpPr>
        <p:spPr>
          <a:xfrm>
            <a:off x="2671800" y="754500"/>
            <a:ext cx="3800400" cy="19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Want big impact?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FFFFFF"/>
                </a:solidFill>
              </a:rPr>
              <a:t>Use big image.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50" name="Google Shape;150;p21"/>
          <p:cNvGrpSpPr/>
          <p:nvPr/>
        </p:nvGrpSpPr>
        <p:grpSpPr>
          <a:xfrm>
            <a:off x="3593584" y="754423"/>
            <a:ext cx="1956833" cy="1958253"/>
            <a:chOff x="3782700" y="1538287"/>
            <a:chExt cx="1578600" cy="1578600"/>
          </a:xfrm>
        </p:grpSpPr>
        <p:sp>
          <p:nvSpPr>
            <p:cNvPr id="151" name="Google Shape;151;p2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33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3335978" y="1733900"/>
            <a:ext cx="2438100" cy="24237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Gray</a:t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1136851" y="1733900"/>
            <a:ext cx="2438100" cy="2423700"/>
          </a:xfrm>
          <a:prstGeom prst="ellipse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White</a:t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5569200" y="1733900"/>
            <a:ext cx="2438100" cy="2423700"/>
          </a:xfrm>
          <a:prstGeom prst="ellipse">
            <a:avLst/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Black</a:t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70" name="Google Shape;170;p23"/>
          <p:cNvGraphicFramePr/>
          <p:nvPr/>
        </p:nvGraphicFramePr>
        <p:xfrm>
          <a:off x="825200" y="1658038"/>
          <a:ext cx="7470400" cy="2290500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/>
          <p:nvPr/>
        </p:nvSpPr>
        <p:spPr>
          <a:xfrm>
            <a:off x="1238626" y="1251124"/>
            <a:ext cx="7523797" cy="358417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2601700" y="2018631"/>
            <a:ext cx="702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office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4"/>
          <p:cNvSpPr/>
          <p:nvPr/>
        </p:nvSpPr>
        <p:spPr>
          <a:xfrm rot="8139212">
            <a:off x="4343266" y="2168481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4"/>
          <p:cNvSpPr/>
          <p:nvPr/>
        </p:nvSpPr>
        <p:spPr>
          <a:xfrm rot="8139212">
            <a:off x="1883926" y="2402082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4"/>
          <p:cNvSpPr/>
          <p:nvPr/>
        </p:nvSpPr>
        <p:spPr>
          <a:xfrm rot="8139212">
            <a:off x="3395517" y="3839779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4"/>
          <p:cNvSpPr/>
          <p:nvPr/>
        </p:nvSpPr>
        <p:spPr>
          <a:xfrm rot="8139212">
            <a:off x="5064185" y="4068780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4"/>
          <p:cNvSpPr/>
          <p:nvPr/>
        </p:nvSpPr>
        <p:spPr>
          <a:xfrm rot="8139212">
            <a:off x="6971044" y="2621246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4"/>
          <p:cNvSpPr/>
          <p:nvPr/>
        </p:nvSpPr>
        <p:spPr>
          <a:xfrm rot="8139212">
            <a:off x="7604332" y="4167805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ctrTitle" idx="4294967295"/>
          </p:nvPr>
        </p:nvSpPr>
        <p:spPr>
          <a:xfrm>
            <a:off x="685800" y="1354745"/>
            <a:ext cx="7772400" cy="19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89,526,124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4294967295"/>
          </p:nvPr>
        </p:nvSpPr>
        <p:spPr>
          <a:xfrm>
            <a:off x="240300" y="3891875"/>
            <a:ext cx="8663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grpSp>
        <p:nvGrpSpPr>
          <p:cNvPr id="192" name="Google Shape;192;p25"/>
          <p:cNvGrpSpPr/>
          <p:nvPr/>
        </p:nvGrpSpPr>
        <p:grpSpPr>
          <a:xfrm>
            <a:off x="3266419" y="1035599"/>
            <a:ext cx="2611162" cy="2615109"/>
            <a:chOff x="3782700" y="1538287"/>
            <a:chExt cx="1578600" cy="1578600"/>
          </a:xfrm>
        </p:grpSpPr>
        <p:sp>
          <p:nvSpPr>
            <p:cNvPr id="193" name="Google Shape;193;p25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5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16" name="Google Shape;216;p27"/>
          <p:cNvSpPr txBox="1"/>
          <p:nvPr/>
        </p:nvSpPr>
        <p:spPr>
          <a:xfrm>
            <a:off x="2699550" y="1742456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first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2699550" y="2771766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second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2699550" y="3801075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9" name="Google Shape;219;p27"/>
          <p:cNvCxnSpPr>
            <a:stCxn id="216" idx="2"/>
            <a:endCxn id="217" idx="0"/>
          </p:cNvCxnSpPr>
          <p:nvPr/>
        </p:nvCxnSpPr>
        <p:spPr>
          <a:xfrm>
            <a:off x="4572000" y="2326256"/>
            <a:ext cx="0" cy="445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220" name="Google Shape;220;p27"/>
          <p:cNvCxnSpPr>
            <a:stCxn id="217" idx="2"/>
            <a:endCxn id="218" idx="0"/>
          </p:cNvCxnSpPr>
          <p:nvPr/>
        </p:nvCxnSpPr>
        <p:spPr>
          <a:xfrm>
            <a:off x="4572000" y="3355566"/>
            <a:ext cx="0" cy="445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221" name="Google Shape;221;p2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body" idx="1"/>
          </p:nvPr>
        </p:nvSpPr>
        <p:spPr>
          <a:xfrm>
            <a:off x="691200" y="1926825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1"/>
                </a:solidFill>
              </a:rPr>
              <a:t>Yellow</a:t>
            </a:r>
            <a:endParaRPr sz="10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228" name="Google Shape;228;p28"/>
          <p:cNvSpPr txBox="1">
            <a:spLocks noGrp="1"/>
          </p:cNvSpPr>
          <p:nvPr>
            <p:ph type="body" idx="2"/>
          </p:nvPr>
        </p:nvSpPr>
        <p:spPr>
          <a:xfrm>
            <a:off x="3321088" y="1926825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1"/>
                </a:solidFill>
              </a:rPr>
              <a:t>Blue</a:t>
            </a:r>
            <a:endParaRPr sz="10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229" name="Google Shape;229;p28"/>
          <p:cNvSpPr txBox="1">
            <a:spLocks noGrp="1"/>
          </p:cNvSpPr>
          <p:nvPr>
            <p:ph type="body" idx="3"/>
          </p:nvPr>
        </p:nvSpPr>
        <p:spPr>
          <a:xfrm>
            <a:off x="5950975" y="1926825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1"/>
                </a:solidFill>
              </a:rPr>
              <a:t>Red</a:t>
            </a:r>
            <a:endParaRPr sz="10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grpSp>
        <p:nvGrpSpPr>
          <p:cNvPr id="230" name="Google Shape;230;p28"/>
          <p:cNvGrpSpPr/>
          <p:nvPr/>
        </p:nvGrpSpPr>
        <p:grpSpPr>
          <a:xfrm>
            <a:off x="791052" y="3044097"/>
            <a:ext cx="585818" cy="540828"/>
            <a:chOff x="3782700" y="1538287"/>
            <a:chExt cx="1578600" cy="1578600"/>
          </a:xfrm>
        </p:grpSpPr>
        <p:sp>
          <p:nvSpPr>
            <p:cNvPr id="231" name="Google Shape;23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28"/>
          <p:cNvGrpSpPr/>
          <p:nvPr/>
        </p:nvGrpSpPr>
        <p:grpSpPr>
          <a:xfrm>
            <a:off x="3418962" y="3044097"/>
            <a:ext cx="585818" cy="540828"/>
            <a:chOff x="3782700" y="1538287"/>
            <a:chExt cx="1578600" cy="1578600"/>
          </a:xfrm>
        </p:grpSpPr>
        <p:sp>
          <p:nvSpPr>
            <p:cNvPr id="236" name="Google Shape;23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28"/>
          <p:cNvGrpSpPr/>
          <p:nvPr/>
        </p:nvGrpSpPr>
        <p:grpSpPr>
          <a:xfrm>
            <a:off x="6058195" y="3044097"/>
            <a:ext cx="585818" cy="540828"/>
            <a:chOff x="3782700" y="1538287"/>
            <a:chExt cx="1578600" cy="1578600"/>
          </a:xfrm>
        </p:grpSpPr>
        <p:sp>
          <p:nvSpPr>
            <p:cNvPr id="241" name="Google Shape;24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28"/>
          <p:cNvGrpSpPr/>
          <p:nvPr/>
        </p:nvGrpSpPr>
        <p:grpSpPr>
          <a:xfrm>
            <a:off x="3418962" y="1443451"/>
            <a:ext cx="585818" cy="540828"/>
            <a:chOff x="3782700" y="1538287"/>
            <a:chExt cx="1578600" cy="1578600"/>
          </a:xfrm>
        </p:grpSpPr>
        <p:sp>
          <p:nvSpPr>
            <p:cNvPr id="246" name="Google Shape;24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28"/>
          <p:cNvGrpSpPr/>
          <p:nvPr/>
        </p:nvGrpSpPr>
        <p:grpSpPr>
          <a:xfrm>
            <a:off x="6058195" y="1443451"/>
            <a:ext cx="585818" cy="540828"/>
            <a:chOff x="3782700" y="1538287"/>
            <a:chExt cx="1578600" cy="1578600"/>
          </a:xfrm>
        </p:grpSpPr>
        <p:sp>
          <p:nvSpPr>
            <p:cNvPr id="251" name="Google Shape;25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28"/>
          <p:cNvGrpSpPr/>
          <p:nvPr/>
        </p:nvGrpSpPr>
        <p:grpSpPr>
          <a:xfrm>
            <a:off x="791052" y="1443451"/>
            <a:ext cx="585818" cy="540828"/>
            <a:chOff x="3782700" y="1538287"/>
            <a:chExt cx="1578600" cy="1578600"/>
          </a:xfrm>
        </p:grpSpPr>
        <p:sp>
          <p:nvSpPr>
            <p:cNvPr id="256" name="Google Shape;25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28"/>
          <p:cNvGrpSpPr/>
          <p:nvPr/>
        </p:nvGrpSpPr>
        <p:grpSpPr>
          <a:xfrm>
            <a:off x="959921" y="1618461"/>
            <a:ext cx="248667" cy="191094"/>
            <a:chOff x="1244325" y="314425"/>
            <a:chExt cx="444525" cy="370050"/>
          </a:xfrm>
        </p:grpSpPr>
        <p:sp>
          <p:nvSpPr>
            <p:cNvPr id="261" name="Google Shape;261;p2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28"/>
          <p:cNvGrpSpPr/>
          <p:nvPr/>
        </p:nvGrpSpPr>
        <p:grpSpPr>
          <a:xfrm>
            <a:off x="965397" y="3229022"/>
            <a:ext cx="237745" cy="192979"/>
            <a:chOff x="1928175" y="312600"/>
            <a:chExt cx="425000" cy="373700"/>
          </a:xfrm>
        </p:grpSpPr>
        <p:sp>
          <p:nvSpPr>
            <p:cNvPr id="264" name="Google Shape;264;p2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8"/>
          <p:cNvSpPr/>
          <p:nvPr/>
        </p:nvSpPr>
        <p:spPr>
          <a:xfrm>
            <a:off x="3582679" y="3231552"/>
            <a:ext cx="258904" cy="18793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8"/>
          <p:cNvGrpSpPr/>
          <p:nvPr/>
        </p:nvGrpSpPr>
        <p:grpSpPr>
          <a:xfrm>
            <a:off x="6227394" y="3210872"/>
            <a:ext cx="247982" cy="228933"/>
            <a:chOff x="570875" y="4322250"/>
            <a:chExt cx="443300" cy="443325"/>
          </a:xfrm>
        </p:grpSpPr>
        <p:sp>
          <p:nvSpPr>
            <p:cNvPr id="268" name="Google Shape;268;p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>
            <a:off x="3593053" y="1638165"/>
            <a:ext cx="238416" cy="222620"/>
            <a:chOff x="5297950" y="1632050"/>
            <a:chExt cx="426200" cy="431100"/>
          </a:xfrm>
        </p:grpSpPr>
        <p:sp>
          <p:nvSpPr>
            <p:cNvPr id="273" name="Google Shape;273;p2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28"/>
          <p:cNvGrpSpPr/>
          <p:nvPr/>
        </p:nvGrpSpPr>
        <p:grpSpPr>
          <a:xfrm>
            <a:off x="6249937" y="1613337"/>
            <a:ext cx="202894" cy="201177"/>
            <a:chOff x="611175" y="2326900"/>
            <a:chExt cx="362700" cy="389575"/>
          </a:xfrm>
        </p:grpSpPr>
        <p:sp>
          <p:nvSpPr>
            <p:cNvPr id="276" name="Google Shape;276;p2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81" name="Google Shape;281;p28"/>
          <p:cNvSpPr txBox="1">
            <a:spLocks noGrp="1"/>
          </p:cNvSpPr>
          <p:nvPr>
            <p:ph type="body" idx="1"/>
          </p:nvPr>
        </p:nvSpPr>
        <p:spPr>
          <a:xfrm>
            <a:off x="691200" y="3603225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1"/>
                </a:solidFill>
              </a:rPr>
              <a:t>Yellow</a:t>
            </a:r>
            <a:endParaRPr sz="10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282" name="Google Shape;282;p28"/>
          <p:cNvSpPr txBox="1">
            <a:spLocks noGrp="1"/>
          </p:cNvSpPr>
          <p:nvPr>
            <p:ph type="body" idx="2"/>
          </p:nvPr>
        </p:nvSpPr>
        <p:spPr>
          <a:xfrm>
            <a:off x="3321088" y="3603225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1"/>
                </a:solidFill>
              </a:rPr>
              <a:t>Blue</a:t>
            </a:r>
            <a:endParaRPr sz="10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283" name="Google Shape;283;p28"/>
          <p:cNvSpPr txBox="1">
            <a:spLocks noGrp="1"/>
          </p:cNvSpPr>
          <p:nvPr>
            <p:ph type="body" idx="3"/>
          </p:nvPr>
        </p:nvSpPr>
        <p:spPr>
          <a:xfrm>
            <a:off x="5950975" y="3603225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1"/>
                </a:solidFill>
              </a:rPr>
              <a:t>Red</a:t>
            </a:r>
            <a:endParaRPr sz="10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446567" y="2897794"/>
            <a:ext cx="4744633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accent2"/>
                </a:solidFill>
              </a:rPr>
              <a:t>Source</a:t>
            </a:r>
            <a:endParaRPr sz="9600" dirty="0">
              <a:solidFill>
                <a:schemeClr val="accen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IMDB </a:t>
            </a:r>
            <a:br>
              <a:rPr lang="en" dirty="0"/>
            </a:br>
            <a:r>
              <a:rPr lang="en" sz="2000" dirty="0"/>
              <a:t>(Internet Movie Database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-60566"/>
            <a:ext cx="2628230" cy="26123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• A </a:t>
            </a:r>
            <a:r>
              <a:rPr lang="en" sz="1600" b="1" i="1" dirty="0"/>
              <a:t>nested </a:t>
            </a:r>
            <a:r>
              <a:rPr lang="en" sz="1600" b="1" dirty="0"/>
              <a:t>web-scraping algorithm</a:t>
            </a:r>
            <a:r>
              <a:rPr lang="en" sz="1600" dirty="0"/>
              <a:t> was required, since IMDB lists all of a director’s films on one page, but includes cast members and other info on a separate page dedicated to each film</a:t>
            </a:r>
            <a:endParaRPr sz="1600"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" name="Google Shape;87;p14">
            <a:extLst>
              <a:ext uri="{FF2B5EF4-FFF2-40B4-BE49-F238E27FC236}">
                <a16:creationId xmlns:a16="http://schemas.microsoft.com/office/drawing/2014/main" id="{2FA9F028-9953-8C48-96BE-6A57DBAE1719}"/>
              </a:ext>
            </a:extLst>
          </p:cNvPr>
          <p:cNvSpPr txBox="1">
            <a:spLocks/>
          </p:cNvSpPr>
          <p:nvPr/>
        </p:nvSpPr>
        <p:spPr>
          <a:xfrm>
            <a:off x="6101099" y="2233412"/>
            <a:ext cx="2681393" cy="261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/>
              <a:t>• To improve on the </a:t>
            </a:r>
            <a:r>
              <a:rPr lang="en-US" sz="1600" b="1" i="1" dirty="0"/>
              <a:t>worldwide gross </a:t>
            </a:r>
            <a:r>
              <a:rPr lang="en-US" sz="1600" dirty="0"/>
              <a:t>box office returns data,  </a:t>
            </a:r>
            <a:r>
              <a:rPr lang="en-US" sz="1600" dirty="0">
                <a:hlinkClick r:id="rId3"/>
              </a:rPr>
              <a:t>www.the-numbers.com</a:t>
            </a:r>
            <a:r>
              <a:rPr lang="en-US" sz="1600" dirty="0"/>
              <a:t>, was also scraped and joined, but this data was ultimately </a:t>
            </a:r>
            <a:r>
              <a:rPr lang="en-US" sz="1600" b="1" dirty="0"/>
              <a:t>discarded</a:t>
            </a:r>
            <a:r>
              <a:rPr lang="en-US" sz="1600" dirty="0"/>
              <a:t> for being incomplete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04030C-6A53-5B48-9421-4207D60A8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322943"/>
            <a:ext cx="2171700" cy="92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 txBox="1">
            <a:spLocks noGrp="1"/>
          </p:cNvSpPr>
          <p:nvPr>
            <p:ph type="body" idx="1"/>
          </p:nvPr>
        </p:nvSpPr>
        <p:spPr>
          <a:xfrm>
            <a:off x="457200" y="4258875"/>
            <a:ext cx="8229600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hlinkClick r:id="rId3"/>
              </a:rPr>
              <a:t>Google Sheets</a:t>
            </a:r>
            <a:endParaRPr/>
          </a:p>
        </p:txBody>
      </p:sp>
      <p:pic>
        <p:nvPicPr>
          <p:cNvPr id="289" name="Google Shape;2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6675" y="0"/>
            <a:ext cx="5150644" cy="427196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9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>
            <a:spLocks noGrp="1"/>
          </p:cNvSpPr>
          <p:nvPr>
            <p:ph type="body" idx="4294967295"/>
          </p:nvPr>
        </p:nvSpPr>
        <p:spPr>
          <a:xfrm>
            <a:off x="828475" y="2830744"/>
            <a:ext cx="40434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Mobile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grpSp>
        <p:nvGrpSpPr>
          <p:cNvPr id="296" name="Google Shape;296;p30"/>
          <p:cNvGrpSpPr/>
          <p:nvPr/>
        </p:nvGrpSpPr>
        <p:grpSpPr>
          <a:xfrm>
            <a:off x="930469" y="1980816"/>
            <a:ext cx="603499" cy="605867"/>
            <a:chOff x="3782700" y="1538287"/>
            <a:chExt cx="1578600" cy="1578600"/>
          </a:xfrm>
        </p:grpSpPr>
        <p:sp>
          <p:nvSpPr>
            <p:cNvPr id="297" name="Google Shape;297;p3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30"/>
          <p:cNvGrpSpPr/>
          <p:nvPr/>
        </p:nvGrpSpPr>
        <p:grpSpPr>
          <a:xfrm>
            <a:off x="1072741" y="2165000"/>
            <a:ext cx="319659" cy="237367"/>
            <a:chOff x="5255200" y="3006475"/>
            <a:chExt cx="511700" cy="378575"/>
          </a:xfrm>
        </p:grpSpPr>
        <p:sp>
          <p:nvSpPr>
            <p:cNvPr id="302" name="Google Shape;302;p30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3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305" name="Google Shape;305;p30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306" name="Google Shape;306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0" name="Google Shape;310;p30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>
            <a:spLocks noGrp="1"/>
          </p:cNvSpPr>
          <p:nvPr>
            <p:ph type="body" idx="4294967295"/>
          </p:nvPr>
        </p:nvSpPr>
        <p:spPr>
          <a:xfrm>
            <a:off x="828475" y="2830744"/>
            <a:ext cx="40434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Tablet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sp>
        <p:nvSpPr>
          <p:cNvPr id="316" name="Google Shape;316;p3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317" name="Google Shape;317;p31"/>
          <p:cNvGrpSpPr/>
          <p:nvPr/>
        </p:nvGrpSpPr>
        <p:grpSpPr>
          <a:xfrm>
            <a:off x="930469" y="1980816"/>
            <a:ext cx="603499" cy="605867"/>
            <a:chOff x="3782700" y="1538288"/>
            <a:chExt cx="1578600" cy="1578600"/>
          </a:xfrm>
        </p:grpSpPr>
        <p:sp>
          <p:nvSpPr>
            <p:cNvPr id="318" name="Google Shape;318;p3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" name="Google Shape;322;p31"/>
          <p:cNvGrpSpPr/>
          <p:nvPr/>
        </p:nvGrpSpPr>
        <p:grpSpPr>
          <a:xfrm>
            <a:off x="1072741" y="2165000"/>
            <a:ext cx="319659" cy="237367"/>
            <a:chOff x="5255200" y="3006475"/>
            <a:chExt cx="511700" cy="378575"/>
          </a:xfrm>
        </p:grpSpPr>
        <p:sp>
          <p:nvSpPr>
            <p:cNvPr id="323" name="Google Shape;323;p31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" name="Google Shape;325;p31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26" name="Google Shape;326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0" name="Google Shape;3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Desktop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sp>
        <p:nvSpPr>
          <p:cNvPr id="336" name="Google Shape;336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337" name="Google Shape;337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38" name="Google Shape;338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43" name="Google Shape;343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46" name="Google Shape;346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0" name="Google Shape;350;p32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3"/>
          <p:cNvSpPr txBox="1">
            <a:spLocks noGrp="1"/>
          </p:cNvSpPr>
          <p:nvPr>
            <p:ph type="ctrTitle" idx="4294967295"/>
          </p:nvPr>
        </p:nvSpPr>
        <p:spPr>
          <a:xfrm>
            <a:off x="582500" y="1390256"/>
            <a:ext cx="674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</a:rPr>
              <a:t>Thanks!</a:t>
            </a:r>
            <a:endParaRPr sz="12000">
              <a:solidFill>
                <a:schemeClr val="accent1"/>
              </a:solidFill>
            </a:endParaRPr>
          </a:p>
        </p:txBody>
      </p:sp>
      <p:sp>
        <p:nvSpPr>
          <p:cNvPr id="357" name="Google Shape;357;p33"/>
          <p:cNvSpPr txBox="1">
            <a:spLocks noGrp="1"/>
          </p:cNvSpPr>
          <p:nvPr>
            <p:ph type="subTitle" idx="4294967295"/>
          </p:nvPr>
        </p:nvSpPr>
        <p:spPr>
          <a:xfrm>
            <a:off x="701982" y="2188411"/>
            <a:ext cx="50253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/>
              <a:t>Any questions?</a:t>
            </a:r>
            <a:endParaRPr sz="4000" b="1"/>
          </a:p>
        </p:txBody>
      </p:sp>
      <p:sp>
        <p:nvSpPr>
          <p:cNvPr id="358" name="Google Shape;358;p33"/>
          <p:cNvSpPr txBox="1">
            <a:spLocks noGrp="1"/>
          </p:cNvSpPr>
          <p:nvPr>
            <p:ph type="body" idx="4294967295"/>
          </p:nvPr>
        </p:nvSpPr>
        <p:spPr>
          <a:xfrm>
            <a:off x="701975" y="3448988"/>
            <a:ext cx="66651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You can find me at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@username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user@mail.me</a:t>
            </a:r>
            <a:endParaRPr sz="2000"/>
          </a:p>
        </p:txBody>
      </p:sp>
      <p:sp>
        <p:nvSpPr>
          <p:cNvPr id="359" name="Google Shape;359;p33"/>
          <p:cNvSpPr/>
          <p:nvPr/>
        </p:nvSpPr>
        <p:spPr>
          <a:xfrm>
            <a:off x="813273" y="3075198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360" name="Google Shape;360;p3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4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66" name="Google Shape;366;p34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4F5B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" sz="2400">
                <a:solidFill>
                  <a:srgbClr val="454F5B"/>
                </a:solidFill>
              </a:rPr>
              <a:t>Presentation template by </a:t>
            </a:r>
            <a:r>
              <a:rPr lang="en" sz="2400" u="sng">
                <a:solidFill>
                  <a:srgbClr val="454F5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" sz="2400">
                <a:solidFill>
                  <a:srgbClr val="454F5B"/>
                </a:solidFill>
              </a:rPr>
              <a:t>Photographs by </a:t>
            </a:r>
            <a:r>
              <a:rPr lang="en" sz="2400" u="sng">
                <a:solidFill>
                  <a:srgbClr val="454F5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454F5B"/>
              </a:solidFill>
            </a:endParaRPr>
          </a:p>
        </p:txBody>
      </p:sp>
      <p:sp>
        <p:nvSpPr>
          <p:cNvPr id="367" name="Google Shape;367;p3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73" name="Google Shape;373;p35"/>
          <p:cNvSpPr txBox="1">
            <a:spLocks noGrp="1"/>
          </p:cNvSpPr>
          <p:nvPr>
            <p:ph type="body" idx="1"/>
          </p:nvPr>
        </p:nvSpPr>
        <p:spPr>
          <a:xfrm>
            <a:off x="691200" y="1446994"/>
            <a:ext cx="79956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This presentations uses the following typographies and colors: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Titles &amp; Body copy: </a:t>
            </a:r>
            <a:r>
              <a:rPr lang="en" sz="1600" b="1"/>
              <a:t>Montserrat</a:t>
            </a:r>
            <a:endParaRPr sz="16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You can download the fonts on this page: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https://www.fontsquirrel.com/fonts/montserrat</a:t>
            </a:r>
            <a:endParaRPr sz="16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Grey </a:t>
            </a:r>
            <a:r>
              <a:rPr lang="en" sz="1600" b="1"/>
              <a:t>#454f5b</a:t>
            </a:r>
            <a:endParaRPr sz="1600" b="1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Light grey </a:t>
            </a:r>
            <a:r>
              <a:rPr lang="en" sz="1600" b="1">
                <a:solidFill>
                  <a:schemeClr val="accent4"/>
                </a:solidFill>
              </a:rPr>
              <a:t>#738498</a:t>
            </a:r>
            <a:endParaRPr sz="1600" b="1">
              <a:solidFill>
                <a:schemeClr val="accent4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Neon green </a:t>
            </a:r>
            <a:r>
              <a:rPr lang="en" sz="1600" b="1">
                <a:solidFill>
                  <a:schemeClr val="accent2"/>
                </a:solidFill>
              </a:rPr>
              <a:t>#c7f464</a:t>
            </a:r>
            <a:endParaRPr sz="1600" b="1">
              <a:solidFill>
                <a:schemeClr val="accent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Aqua </a:t>
            </a:r>
            <a:r>
              <a:rPr lang="en" sz="1600" b="1">
                <a:solidFill>
                  <a:schemeClr val="accent1"/>
                </a:solidFill>
              </a:rPr>
              <a:t>#4ecdc4</a:t>
            </a:r>
            <a:endParaRPr sz="1600" b="1">
              <a:solidFill>
                <a:schemeClr val="accent1"/>
              </a:solidFill>
            </a:endParaRPr>
          </a:p>
        </p:txBody>
      </p:sp>
      <p:sp>
        <p:nvSpPr>
          <p:cNvPr id="374" name="Google Shape;374;p35"/>
          <p:cNvSpPr txBox="1"/>
          <p:nvPr/>
        </p:nvSpPr>
        <p:spPr>
          <a:xfrm>
            <a:off x="691200" y="4552650"/>
            <a:ext cx="8149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3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F464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358968" y="263738"/>
            <a:ext cx="347107" cy="438984"/>
            <a:chOff x="584925" y="238125"/>
            <a:chExt cx="415200" cy="525100"/>
          </a:xfrm>
        </p:grpSpPr>
        <p:sp>
          <p:nvSpPr>
            <p:cNvPr id="382" name="Google Shape;382;p36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6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6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6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6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6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36"/>
          <p:cNvGrpSpPr/>
          <p:nvPr/>
        </p:nvGrpSpPr>
        <p:grpSpPr>
          <a:xfrm>
            <a:off x="910227" y="327525"/>
            <a:ext cx="371623" cy="309362"/>
            <a:chOff x="1244325" y="314425"/>
            <a:chExt cx="444525" cy="370050"/>
          </a:xfrm>
        </p:grpSpPr>
        <p:sp>
          <p:nvSpPr>
            <p:cNvPr id="389" name="Google Shape;389;p36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6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" name="Google Shape;391;p36"/>
          <p:cNvGrpSpPr/>
          <p:nvPr/>
        </p:nvGrpSpPr>
        <p:grpSpPr>
          <a:xfrm>
            <a:off x="1481925" y="325999"/>
            <a:ext cx="355300" cy="312413"/>
            <a:chOff x="1928175" y="312600"/>
            <a:chExt cx="425000" cy="373700"/>
          </a:xfrm>
        </p:grpSpPr>
        <p:sp>
          <p:nvSpPr>
            <p:cNvPr id="392" name="Google Shape;392;p36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36"/>
          <p:cNvSpPr/>
          <p:nvPr/>
        </p:nvSpPr>
        <p:spPr>
          <a:xfrm>
            <a:off x="2077702" y="3147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6"/>
          <p:cNvSpPr/>
          <p:nvPr/>
        </p:nvSpPr>
        <p:spPr>
          <a:xfrm>
            <a:off x="2661148" y="3158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36"/>
          <p:cNvGrpSpPr/>
          <p:nvPr/>
        </p:nvGrpSpPr>
        <p:grpSpPr>
          <a:xfrm>
            <a:off x="3145963" y="309676"/>
            <a:ext cx="408386" cy="345080"/>
            <a:chOff x="3918650" y="293075"/>
            <a:chExt cx="488500" cy="412775"/>
          </a:xfrm>
        </p:grpSpPr>
        <p:sp>
          <p:nvSpPr>
            <p:cNvPr id="397" name="Google Shape;397;p3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6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6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36"/>
          <p:cNvGrpSpPr/>
          <p:nvPr/>
        </p:nvGrpSpPr>
        <p:grpSpPr>
          <a:xfrm>
            <a:off x="3745730" y="283635"/>
            <a:ext cx="335905" cy="397142"/>
            <a:chOff x="4636075" y="261925"/>
            <a:chExt cx="401800" cy="475050"/>
          </a:xfrm>
        </p:grpSpPr>
        <p:sp>
          <p:nvSpPr>
            <p:cNvPr id="401" name="Google Shape;401;p36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6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6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6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36"/>
          <p:cNvSpPr/>
          <p:nvPr/>
        </p:nvSpPr>
        <p:spPr>
          <a:xfrm>
            <a:off x="4284931" y="3142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36"/>
          <p:cNvGrpSpPr/>
          <p:nvPr/>
        </p:nvGrpSpPr>
        <p:grpSpPr>
          <a:xfrm>
            <a:off x="4872282" y="316824"/>
            <a:ext cx="336908" cy="330262"/>
            <a:chOff x="5983625" y="301625"/>
            <a:chExt cx="403000" cy="395050"/>
          </a:xfrm>
        </p:grpSpPr>
        <p:sp>
          <p:nvSpPr>
            <p:cNvPr id="407" name="Google Shape;407;p36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6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6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6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6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6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6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6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6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6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6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6"/>
          <p:cNvGrpSpPr/>
          <p:nvPr/>
        </p:nvGrpSpPr>
        <p:grpSpPr>
          <a:xfrm>
            <a:off x="5438358" y="314253"/>
            <a:ext cx="331808" cy="331307"/>
            <a:chOff x="6660750" y="298550"/>
            <a:chExt cx="396900" cy="396300"/>
          </a:xfrm>
        </p:grpSpPr>
        <p:sp>
          <p:nvSpPr>
            <p:cNvPr id="428" name="Google Shape;428;p36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" name="Google Shape;430;p36"/>
          <p:cNvGrpSpPr/>
          <p:nvPr/>
        </p:nvGrpSpPr>
        <p:grpSpPr>
          <a:xfrm>
            <a:off x="358968" y="835938"/>
            <a:ext cx="347107" cy="420111"/>
            <a:chOff x="584925" y="922575"/>
            <a:chExt cx="415200" cy="502525"/>
          </a:xfrm>
        </p:grpSpPr>
        <p:sp>
          <p:nvSpPr>
            <p:cNvPr id="431" name="Google Shape;431;p36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36"/>
          <p:cNvGrpSpPr/>
          <p:nvPr/>
        </p:nvGrpSpPr>
        <p:grpSpPr>
          <a:xfrm>
            <a:off x="912275" y="826241"/>
            <a:ext cx="367547" cy="437980"/>
            <a:chOff x="1246775" y="910975"/>
            <a:chExt cx="439650" cy="523900"/>
          </a:xfrm>
        </p:grpSpPr>
        <p:sp>
          <p:nvSpPr>
            <p:cNvPr id="435" name="Google Shape;435;p36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36"/>
          <p:cNvGrpSpPr/>
          <p:nvPr/>
        </p:nvGrpSpPr>
        <p:grpSpPr>
          <a:xfrm>
            <a:off x="1480400" y="896674"/>
            <a:ext cx="358351" cy="298118"/>
            <a:chOff x="1926350" y="995225"/>
            <a:chExt cx="428650" cy="356600"/>
          </a:xfrm>
        </p:grpSpPr>
        <p:sp>
          <p:nvSpPr>
            <p:cNvPr id="439" name="Google Shape;439;p36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36"/>
          <p:cNvSpPr/>
          <p:nvPr/>
        </p:nvSpPr>
        <p:spPr>
          <a:xfrm>
            <a:off x="2048085" y="8716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6"/>
          <p:cNvSpPr/>
          <p:nvPr/>
        </p:nvSpPr>
        <p:spPr>
          <a:xfrm>
            <a:off x="2612156" y="8890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6"/>
          <p:cNvSpPr/>
          <p:nvPr/>
        </p:nvSpPr>
        <p:spPr>
          <a:xfrm>
            <a:off x="3180804" y="8916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6"/>
          <p:cNvSpPr/>
          <p:nvPr/>
        </p:nvSpPr>
        <p:spPr>
          <a:xfrm>
            <a:off x="3755576" y="8946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" name="Google Shape;447;p36"/>
          <p:cNvGrpSpPr/>
          <p:nvPr/>
        </p:nvGrpSpPr>
        <p:grpSpPr>
          <a:xfrm>
            <a:off x="4302631" y="874227"/>
            <a:ext cx="349155" cy="349657"/>
            <a:chOff x="5302225" y="968375"/>
            <a:chExt cx="417650" cy="418250"/>
          </a:xfrm>
        </p:grpSpPr>
        <p:sp>
          <p:nvSpPr>
            <p:cNvPr id="448" name="Google Shape;448;p36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36"/>
          <p:cNvGrpSpPr/>
          <p:nvPr/>
        </p:nvGrpSpPr>
        <p:grpSpPr>
          <a:xfrm>
            <a:off x="4824295" y="834914"/>
            <a:ext cx="432881" cy="421637"/>
            <a:chOff x="5926225" y="921350"/>
            <a:chExt cx="517800" cy="504350"/>
          </a:xfrm>
        </p:grpSpPr>
        <p:sp>
          <p:nvSpPr>
            <p:cNvPr id="451" name="Google Shape;451;p3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36"/>
          <p:cNvGrpSpPr/>
          <p:nvPr/>
        </p:nvGrpSpPr>
        <p:grpSpPr>
          <a:xfrm>
            <a:off x="5402118" y="843086"/>
            <a:ext cx="404290" cy="405314"/>
            <a:chOff x="6617400" y="931125"/>
            <a:chExt cx="483600" cy="484825"/>
          </a:xfrm>
        </p:grpSpPr>
        <p:sp>
          <p:nvSpPr>
            <p:cNvPr id="454" name="Google Shape;454;p36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6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36"/>
          <p:cNvGrpSpPr/>
          <p:nvPr/>
        </p:nvGrpSpPr>
        <p:grpSpPr>
          <a:xfrm>
            <a:off x="337525" y="1472448"/>
            <a:ext cx="389994" cy="273623"/>
            <a:chOff x="559275" y="1683950"/>
            <a:chExt cx="466500" cy="327300"/>
          </a:xfrm>
        </p:grpSpPr>
        <p:sp>
          <p:nvSpPr>
            <p:cNvPr id="457" name="Google Shape;457;p36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6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459;p36"/>
          <p:cNvGrpSpPr/>
          <p:nvPr/>
        </p:nvGrpSpPr>
        <p:grpSpPr>
          <a:xfrm>
            <a:off x="901052" y="1418358"/>
            <a:ext cx="389994" cy="381822"/>
            <a:chOff x="1233350" y="1619250"/>
            <a:chExt cx="466500" cy="456725"/>
          </a:xfrm>
        </p:grpSpPr>
        <p:sp>
          <p:nvSpPr>
            <p:cNvPr id="460" name="Google Shape;460;p36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6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6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6"/>
          <p:cNvGrpSpPr/>
          <p:nvPr/>
        </p:nvGrpSpPr>
        <p:grpSpPr>
          <a:xfrm>
            <a:off x="1476826" y="1426509"/>
            <a:ext cx="365499" cy="365499"/>
            <a:chOff x="1922075" y="1629000"/>
            <a:chExt cx="437200" cy="437200"/>
          </a:xfrm>
        </p:grpSpPr>
        <p:sp>
          <p:nvSpPr>
            <p:cNvPr id="465" name="Google Shape;465;p36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6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36"/>
          <p:cNvGrpSpPr/>
          <p:nvPr/>
        </p:nvGrpSpPr>
        <p:grpSpPr>
          <a:xfrm>
            <a:off x="2038827" y="1424984"/>
            <a:ext cx="368551" cy="368551"/>
            <a:chOff x="2594325" y="1627175"/>
            <a:chExt cx="440850" cy="440850"/>
          </a:xfrm>
        </p:grpSpPr>
        <p:sp>
          <p:nvSpPr>
            <p:cNvPr id="468" name="Google Shape;468;p36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6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36"/>
          <p:cNvSpPr/>
          <p:nvPr/>
        </p:nvSpPr>
        <p:spPr>
          <a:xfrm>
            <a:off x="2618782" y="14413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472;p36"/>
          <p:cNvGrpSpPr/>
          <p:nvPr/>
        </p:nvGrpSpPr>
        <p:grpSpPr>
          <a:xfrm>
            <a:off x="3200595" y="1397417"/>
            <a:ext cx="299121" cy="423685"/>
            <a:chOff x="3984000" y="1594200"/>
            <a:chExt cx="357800" cy="506800"/>
          </a:xfrm>
        </p:grpSpPr>
        <p:sp>
          <p:nvSpPr>
            <p:cNvPr id="473" name="Google Shape;473;p36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36"/>
          <p:cNvGrpSpPr/>
          <p:nvPr/>
        </p:nvGrpSpPr>
        <p:grpSpPr>
          <a:xfrm>
            <a:off x="3716637" y="1488269"/>
            <a:ext cx="394090" cy="241980"/>
            <a:chOff x="4601275" y="1702875"/>
            <a:chExt cx="471400" cy="289450"/>
          </a:xfrm>
        </p:grpSpPr>
        <p:sp>
          <p:nvSpPr>
            <p:cNvPr id="476" name="Google Shape;476;p36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" name="Google Shape;481;p36"/>
          <p:cNvGrpSpPr/>
          <p:nvPr/>
        </p:nvGrpSpPr>
        <p:grpSpPr>
          <a:xfrm>
            <a:off x="4299057" y="1429059"/>
            <a:ext cx="356303" cy="360400"/>
            <a:chOff x="5297950" y="1632050"/>
            <a:chExt cx="426200" cy="431100"/>
          </a:xfrm>
        </p:grpSpPr>
        <p:sp>
          <p:nvSpPr>
            <p:cNvPr id="482" name="Google Shape;482;p36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36"/>
          <p:cNvGrpSpPr/>
          <p:nvPr/>
        </p:nvGrpSpPr>
        <p:grpSpPr>
          <a:xfrm>
            <a:off x="4861560" y="1418358"/>
            <a:ext cx="358351" cy="381822"/>
            <a:chOff x="5970800" y="1619250"/>
            <a:chExt cx="428650" cy="456725"/>
          </a:xfrm>
        </p:grpSpPr>
        <p:sp>
          <p:nvSpPr>
            <p:cNvPr id="485" name="Google Shape;485;p36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36"/>
          <p:cNvGrpSpPr/>
          <p:nvPr/>
        </p:nvGrpSpPr>
        <p:grpSpPr>
          <a:xfrm>
            <a:off x="5408764" y="1413760"/>
            <a:ext cx="401719" cy="366502"/>
            <a:chOff x="6625350" y="1613750"/>
            <a:chExt cx="480525" cy="438400"/>
          </a:xfrm>
        </p:grpSpPr>
        <p:sp>
          <p:nvSpPr>
            <p:cNvPr id="491" name="Google Shape;491;p3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36"/>
          <p:cNvGrpSpPr/>
          <p:nvPr/>
        </p:nvGrpSpPr>
        <p:grpSpPr>
          <a:xfrm>
            <a:off x="380913" y="2009954"/>
            <a:ext cx="303217" cy="325685"/>
            <a:chOff x="611175" y="2326900"/>
            <a:chExt cx="362700" cy="389575"/>
          </a:xfrm>
        </p:grpSpPr>
        <p:sp>
          <p:nvSpPr>
            <p:cNvPr id="497" name="Google Shape;497;p3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36"/>
          <p:cNvSpPr/>
          <p:nvPr/>
        </p:nvSpPr>
        <p:spPr>
          <a:xfrm>
            <a:off x="936309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6"/>
          <p:cNvSpPr/>
          <p:nvPr/>
        </p:nvSpPr>
        <p:spPr>
          <a:xfrm>
            <a:off x="1499857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6"/>
          <p:cNvSpPr/>
          <p:nvPr/>
        </p:nvSpPr>
        <p:spPr>
          <a:xfrm>
            <a:off x="2063406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4" name="Google Shape;504;p36"/>
          <p:cNvGrpSpPr/>
          <p:nvPr/>
        </p:nvGrpSpPr>
        <p:grpSpPr>
          <a:xfrm>
            <a:off x="2701378" y="1957892"/>
            <a:ext cx="170502" cy="425733"/>
            <a:chOff x="3386850" y="2264625"/>
            <a:chExt cx="203950" cy="509250"/>
          </a:xfrm>
        </p:grpSpPr>
        <p:sp>
          <p:nvSpPr>
            <p:cNvPr id="505" name="Google Shape;505;p36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6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36"/>
          <p:cNvGrpSpPr/>
          <p:nvPr/>
        </p:nvGrpSpPr>
        <p:grpSpPr>
          <a:xfrm>
            <a:off x="3843751" y="2012002"/>
            <a:ext cx="139863" cy="317513"/>
            <a:chOff x="4753325" y="2329350"/>
            <a:chExt cx="167300" cy="379800"/>
          </a:xfrm>
        </p:grpSpPr>
        <p:sp>
          <p:nvSpPr>
            <p:cNvPr id="508" name="Google Shape;508;p36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6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" name="Google Shape;510;p36"/>
          <p:cNvGrpSpPr/>
          <p:nvPr/>
        </p:nvGrpSpPr>
        <p:grpSpPr>
          <a:xfrm>
            <a:off x="3277653" y="1959919"/>
            <a:ext cx="145004" cy="421657"/>
            <a:chOff x="4076175" y="2267050"/>
            <a:chExt cx="173450" cy="504375"/>
          </a:xfrm>
        </p:grpSpPr>
        <p:sp>
          <p:nvSpPr>
            <p:cNvPr id="511" name="Google Shape;511;p36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36"/>
          <p:cNvSpPr/>
          <p:nvPr/>
        </p:nvSpPr>
        <p:spPr>
          <a:xfrm>
            <a:off x="4317599" y="20044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4" name="Google Shape;514;p36"/>
          <p:cNvGrpSpPr/>
          <p:nvPr/>
        </p:nvGrpSpPr>
        <p:grpSpPr>
          <a:xfrm>
            <a:off x="4865134" y="2010455"/>
            <a:ext cx="351204" cy="324661"/>
            <a:chOff x="5975075" y="2327500"/>
            <a:chExt cx="420100" cy="388350"/>
          </a:xfrm>
        </p:grpSpPr>
        <p:sp>
          <p:nvSpPr>
            <p:cNvPr id="515" name="Google Shape;515;p3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36"/>
          <p:cNvGrpSpPr/>
          <p:nvPr/>
        </p:nvGrpSpPr>
        <p:grpSpPr>
          <a:xfrm>
            <a:off x="5496544" y="2000758"/>
            <a:ext cx="215437" cy="351204"/>
            <a:chOff x="6730350" y="2315900"/>
            <a:chExt cx="257700" cy="420100"/>
          </a:xfrm>
        </p:grpSpPr>
        <p:sp>
          <p:nvSpPr>
            <p:cNvPr id="518" name="Google Shape;518;p36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6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6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" name="Google Shape;523;p36"/>
          <p:cNvGrpSpPr/>
          <p:nvPr/>
        </p:nvGrpSpPr>
        <p:grpSpPr>
          <a:xfrm>
            <a:off x="477889" y="2537240"/>
            <a:ext cx="109265" cy="398166"/>
            <a:chOff x="727175" y="2957625"/>
            <a:chExt cx="130700" cy="476275"/>
          </a:xfrm>
        </p:grpSpPr>
        <p:sp>
          <p:nvSpPr>
            <p:cNvPr id="524" name="Google Shape;524;p36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36"/>
          <p:cNvSpPr/>
          <p:nvPr/>
        </p:nvSpPr>
        <p:spPr>
          <a:xfrm>
            <a:off x="1492208" y="25215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6"/>
          <p:cNvSpPr/>
          <p:nvPr/>
        </p:nvSpPr>
        <p:spPr>
          <a:xfrm>
            <a:off x="972049" y="25215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8" name="Google Shape;528;p36"/>
          <p:cNvGrpSpPr/>
          <p:nvPr/>
        </p:nvGrpSpPr>
        <p:grpSpPr>
          <a:xfrm>
            <a:off x="2029631" y="2549989"/>
            <a:ext cx="386943" cy="372647"/>
            <a:chOff x="2583325" y="2972875"/>
            <a:chExt cx="462850" cy="445750"/>
          </a:xfrm>
        </p:grpSpPr>
        <p:sp>
          <p:nvSpPr>
            <p:cNvPr id="529" name="Google Shape;529;p36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6"/>
          <p:cNvGrpSpPr/>
          <p:nvPr/>
        </p:nvGrpSpPr>
        <p:grpSpPr>
          <a:xfrm>
            <a:off x="2579886" y="2605646"/>
            <a:ext cx="413486" cy="261354"/>
            <a:chOff x="3241525" y="3039450"/>
            <a:chExt cx="494600" cy="312625"/>
          </a:xfrm>
        </p:grpSpPr>
        <p:sp>
          <p:nvSpPr>
            <p:cNvPr id="532" name="Google Shape;532;p36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" name="Google Shape;534;p36"/>
          <p:cNvSpPr/>
          <p:nvPr/>
        </p:nvSpPr>
        <p:spPr>
          <a:xfrm>
            <a:off x="3736180" y="25587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5" name="Google Shape;535;p36"/>
          <p:cNvGrpSpPr/>
          <p:nvPr/>
        </p:nvGrpSpPr>
        <p:grpSpPr>
          <a:xfrm>
            <a:off x="4263318" y="2578079"/>
            <a:ext cx="427781" cy="316489"/>
            <a:chOff x="5255200" y="3006475"/>
            <a:chExt cx="511700" cy="378575"/>
          </a:xfrm>
        </p:grpSpPr>
        <p:sp>
          <p:nvSpPr>
            <p:cNvPr id="536" name="Google Shape;536;p36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36"/>
          <p:cNvGrpSpPr/>
          <p:nvPr/>
        </p:nvGrpSpPr>
        <p:grpSpPr>
          <a:xfrm>
            <a:off x="3177104" y="2559707"/>
            <a:ext cx="346104" cy="353231"/>
            <a:chOff x="3955900" y="2984500"/>
            <a:chExt cx="414000" cy="422525"/>
          </a:xfrm>
        </p:grpSpPr>
        <p:sp>
          <p:nvSpPr>
            <p:cNvPr id="539" name="Google Shape;539;p36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2" name="Google Shape;542;p36"/>
          <p:cNvSpPr/>
          <p:nvPr/>
        </p:nvSpPr>
        <p:spPr>
          <a:xfrm>
            <a:off x="341117" y="3147848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6"/>
          <p:cNvSpPr/>
          <p:nvPr/>
        </p:nvSpPr>
        <p:spPr>
          <a:xfrm>
            <a:off x="4906165" y="25424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4" name="Google Shape;544;p36"/>
          <p:cNvGrpSpPr/>
          <p:nvPr/>
        </p:nvGrpSpPr>
        <p:grpSpPr>
          <a:xfrm>
            <a:off x="5472049" y="2554587"/>
            <a:ext cx="264427" cy="375719"/>
            <a:chOff x="6701050" y="2978375"/>
            <a:chExt cx="316300" cy="449425"/>
          </a:xfrm>
        </p:grpSpPr>
        <p:sp>
          <p:nvSpPr>
            <p:cNvPr id="545" name="Google Shape;545;p36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36"/>
          <p:cNvGrpSpPr/>
          <p:nvPr/>
        </p:nvGrpSpPr>
        <p:grpSpPr>
          <a:xfrm>
            <a:off x="907677" y="3173248"/>
            <a:ext cx="376743" cy="253204"/>
            <a:chOff x="1241275" y="3718400"/>
            <a:chExt cx="450650" cy="302875"/>
          </a:xfrm>
        </p:grpSpPr>
        <p:sp>
          <p:nvSpPr>
            <p:cNvPr id="548" name="Google Shape;548;p36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36"/>
          <p:cNvGrpSpPr/>
          <p:nvPr/>
        </p:nvGrpSpPr>
        <p:grpSpPr>
          <a:xfrm>
            <a:off x="1476324" y="3153853"/>
            <a:ext cx="366502" cy="292496"/>
            <a:chOff x="1921475" y="3695200"/>
            <a:chExt cx="438400" cy="349875"/>
          </a:xfrm>
        </p:grpSpPr>
        <p:sp>
          <p:nvSpPr>
            <p:cNvPr id="553" name="Google Shape;553;p36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36"/>
          <p:cNvGrpSpPr/>
          <p:nvPr/>
        </p:nvGrpSpPr>
        <p:grpSpPr>
          <a:xfrm>
            <a:off x="2043425" y="3149255"/>
            <a:ext cx="359355" cy="301190"/>
            <a:chOff x="2599825" y="3689700"/>
            <a:chExt cx="429850" cy="360275"/>
          </a:xfrm>
        </p:grpSpPr>
        <p:sp>
          <p:nvSpPr>
            <p:cNvPr id="557" name="Google Shape;557;p36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36"/>
          <p:cNvGrpSpPr/>
          <p:nvPr/>
        </p:nvGrpSpPr>
        <p:grpSpPr>
          <a:xfrm>
            <a:off x="2624299" y="3118114"/>
            <a:ext cx="324661" cy="338956"/>
            <a:chOff x="3294650" y="3652450"/>
            <a:chExt cx="388350" cy="405450"/>
          </a:xfrm>
        </p:grpSpPr>
        <p:sp>
          <p:nvSpPr>
            <p:cNvPr id="560" name="Google Shape;560;p36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563;p36"/>
          <p:cNvGrpSpPr/>
          <p:nvPr/>
        </p:nvGrpSpPr>
        <p:grpSpPr>
          <a:xfrm>
            <a:off x="3160781" y="3161000"/>
            <a:ext cx="378750" cy="277698"/>
            <a:chOff x="3936375" y="3703750"/>
            <a:chExt cx="453050" cy="332175"/>
          </a:xfrm>
        </p:grpSpPr>
        <p:sp>
          <p:nvSpPr>
            <p:cNvPr id="564" name="Google Shape;564;p36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36"/>
          <p:cNvGrpSpPr/>
          <p:nvPr/>
        </p:nvGrpSpPr>
        <p:grpSpPr>
          <a:xfrm>
            <a:off x="3724307" y="3161000"/>
            <a:ext cx="378750" cy="277698"/>
            <a:chOff x="4610450" y="3703750"/>
            <a:chExt cx="453050" cy="332175"/>
          </a:xfrm>
        </p:grpSpPr>
        <p:sp>
          <p:nvSpPr>
            <p:cNvPr id="570" name="Google Shape;570;p36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36"/>
          <p:cNvGrpSpPr/>
          <p:nvPr/>
        </p:nvGrpSpPr>
        <p:grpSpPr>
          <a:xfrm>
            <a:off x="4301106" y="3132932"/>
            <a:ext cx="352207" cy="333836"/>
            <a:chOff x="5300400" y="3670175"/>
            <a:chExt cx="421300" cy="399325"/>
          </a:xfrm>
        </p:grpSpPr>
        <p:sp>
          <p:nvSpPr>
            <p:cNvPr id="573" name="Google Shape;573;p36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" name="Google Shape;578;p36"/>
          <p:cNvSpPr/>
          <p:nvPr/>
        </p:nvSpPr>
        <p:spPr>
          <a:xfrm>
            <a:off x="4844905" y="31039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9" name="Google Shape;579;p36"/>
          <p:cNvGrpSpPr/>
          <p:nvPr/>
        </p:nvGrpSpPr>
        <p:grpSpPr>
          <a:xfrm>
            <a:off x="5433259" y="3128835"/>
            <a:ext cx="342008" cy="342029"/>
            <a:chOff x="6654650" y="3665275"/>
            <a:chExt cx="409100" cy="409125"/>
          </a:xfrm>
        </p:grpSpPr>
        <p:sp>
          <p:nvSpPr>
            <p:cNvPr id="580" name="Google Shape;580;p36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p36"/>
          <p:cNvGrpSpPr/>
          <p:nvPr/>
        </p:nvGrpSpPr>
        <p:grpSpPr>
          <a:xfrm>
            <a:off x="347223" y="3678066"/>
            <a:ext cx="370599" cy="370620"/>
            <a:chOff x="570875" y="4322250"/>
            <a:chExt cx="443300" cy="443325"/>
          </a:xfrm>
        </p:grpSpPr>
        <p:sp>
          <p:nvSpPr>
            <p:cNvPr id="583" name="Google Shape;583;p36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" name="Google Shape;587;p36"/>
          <p:cNvSpPr/>
          <p:nvPr/>
        </p:nvSpPr>
        <p:spPr>
          <a:xfrm>
            <a:off x="895469" y="37501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8" name="Google Shape;588;p36"/>
          <p:cNvGrpSpPr/>
          <p:nvPr/>
        </p:nvGrpSpPr>
        <p:grpSpPr>
          <a:xfrm>
            <a:off x="1524812" y="3650520"/>
            <a:ext cx="269526" cy="425712"/>
            <a:chOff x="1979475" y="4289300"/>
            <a:chExt cx="322400" cy="509225"/>
          </a:xfrm>
        </p:grpSpPr>
        <p:sp>
          <p:nvSpPr>
            <p:cNvPr id="589" name="Google Shape;589;p36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2064346" y="3656121"/>
            <a:ext cx="318014" cy="414510"/>
            <a:chOff x="2624850" y="4296000"/>
            <a:chExt cx="380400" cy="495825"/>
          </a:xfrm>
        </p:grpSpPr>
        <p:sp>
          <p:nvSpPr>
            <p:cNvPr id="593" name="Google Shape;593;p36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36"/>
          <p:cNvSpPr/>
          <p:nvPr/>
        </p:nvSpPr>
        <p:spPr>
          <a:xfrm>
            <a:off x="3180303" y="36935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6"/>
          <p:cNvSpPr/>
          <p:nvPr/>
        </p:nvSpPr>
        <p:spPr>
          <a:xfrm>
            <a:off x="2616754" y="37149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6"/>
          <p:cNvSpPr/>
          <p:nvPr/>
        </p:nvSpPr>
        <p:spPr>
          <a:xfrm>
            <a:off x="3742304" y="36920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9" name="Google Shape;599;p36"/>
          <p:cNvGrpSpPr/>
          <p:nvPr/>
        </p:nvGrpSpPr>
        <p:grpSpPr>
          <a:xfrm>
            <a:off x="4280686" y="3696960"/>
            <a:ext cx="393045" cy="332833"/>
            <a:chOff x="5275975" y="4344850"/>
            <a:chExt cx="470150" cy="398125"/>
          </a:xfrm>
        </p:grpSpPr>
        <p:sp>
          <p:nvSpPr>
            <p:cNvPr id="600" name="Google Shape;600;p36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36"/>
          <p:cNvSpPr/>
          <p:nvPr/>
        </p:nvSpPr>
        <p:spPr>
          <a:xfrm>
            <a:off x="4864301" y="36869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" name="Google Shape;604;p36"/>
          <p:cNvGrpSpPr/>
          <p:nvPr/>
        </p:nvGrpSpPr>
        <p:grpSpPr>
          <a:xfrm>
            <a:off x="5423038" y="3669915"/>
            <a:ext cx="362448" cy="386922"/>
            <a:chOff x="6642425" y="4312500"/>
            <a:chExt cx="433550" cy="462825"/>
          </a:xfrm>
        </p:grpSpPr>
        <p:sp>
          <p:nvSpPr>
            <p:cNvPr id="605" name="Google Shape;605;p36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8" name="Google Shape;608;p36"/>
          <p:cNvSpPr/>
          <p:nvPr/>
        </p:nvSpPr>
        <p:spPr>
          <a:xfrm>
            <a:off x="299775" y="42897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36"/>
          <p:cNvGrpSpPr/>
          <p:nvPr/>
        </p:nvGrpSpPr>
        <p:grpSpPr>
          <a:xfrm>
            <a:off x="910227" y="4244164"/>
            <a:ext cx="371623" cy="365499"/>
            <a:chOff x="1244325" y="4999400"/>
            <a:chExt cx="444525" cy="437200"/>
          </a:xfrm>
        </p:grpSpPr>
        <p:sp>
          <p:nvSpPr>
            <p:cNvPr id="610" name="Google Shape;610;p36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" name="Google Shape;615;p36"/>
          <p:cNvGrpSpPr/>
          <p:nvPr/>
        </p:nvGrpSpPr>
        <p:grpSpPr>
          <a:xfrm>
            <a:off x="1506943" y="4232418"/>
            <a:ext cx="305265" cy="388970"/>
            <a:chOff x="1958100" y="4985350"/>
            <a:chExt cx="365150" cy="465275"/>
          </a:xfrm>
        </p:grpSpPr>
        <p:sp>
          <p:nvSpPr>
            <p:cNvPr id="616" name="Google Shape;616;p36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36"/>
          <p:cNvGrpSpPr/>
          <p:nvPr/>
        </p:nvGrpSpPr>
        <p:grpSpPr>
          <a:xfrm>
            <a:off x="2048002" y="4247215"/>
            <a:ext cx="350200" cy="359877"/>
            <a:chOff x="2605300" y="5003050"/>
            <a:chExt cx="418900" cy="430475"/>
          </a:xfrm>
        </p:grpSpPr>
        <p:sp>
          <p:nvSpPr>
            <p:cNvPr id="620" name="Google Shape;620;p36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2577336" y="4254886"/>
            <a:ext cx="418585" cy="344056"/>
            <a:chOff x="3238475" y="5012225"/>
            <a:chExt cx="500700" cy="411550"/>
          </a:xfrm>
        </p:grpSpPr>
        <p:sp>
          <p:nvSpPr>
            <p:cNvPr id="624" name="Google Shape;624;p36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36"/>
          <p:cNvGrpSpPr/>
          <p:nvPr/>
        </p:nvGrpSpPr>
        <p:grpSpPr>
          <a:xfrm>
            <a:off x="3683970" y="4218122"/>
            <a:ext cx="459424" cy="417561"/>
            <a:chOff x="4562200" y="4968250"/>
            <a:chExt cx="549550" cy="499475"/>
          </a:xfrm>
        </p:grpSpPr>
        <p:sp>
          <p:nvSpPr>
            <p:cNvPr id="630" name="Google Shape;630;p36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36"/>
          <p:cNvGrpSpPr/>
          <p:nvPr/>
        </p:nvGrpSpPr>
        <p:grpSpPr>
          <a:xfrm>
            <a:off x="3190898" y="4241614"/>
            <a:ext cx="318516" cy="370076"/>
            <a:chOff x="3972400" y="4996350"/>
            <a:chExt cx="381000" cy="442675"/>
          </a:xfrm>
        </p:grpSpPr>
        <p:sp>
          <p:nvSpPr>
            <p:cNvPr id="636" name="Google Shape;636;p36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638;p36"/>
          <p:cNvGrpSpPr/>
          <p:nvPr/>
        </p:nvGrpSpPr>
        <p:grpSpPr>
          <a:xfrm>
            <a:off x="4251593" y="4210473"/>
            <a:ext cx="451252" cy="432860"/>
            <a:chOff x="5241175" y="4959100"/>
            <a:chExt cx="539775" cy="517775"/>
          </a:xfrm>
        </p:grpSpPr>
        <p:sp>
          <p:nvSpPr>
            <p:cNvPr id="639" name="Google Shape;639;p3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" name="Google Shape;645;p36"/>
          <p:cNvSpPr/>
          <p:nvPr/>
        </p:nvSpPr>
        <p:spPr>
          <a:xfrm>
            <a:off x="4842355" y="43173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6" name="Google Shape;646;p36"/>
          <p:cNvGrpSpPr/>
          <p:nvPr/>
        </p:nvGrpSpPr>
        <p:grpSpPr>
          <a:xfrm>
            <a:off x="5458777" y="4274782"/>
            <a:ext cx="289444" cy="332832"/>
            <a:chOff x="6685175" y="5036025"/>
            <a:chExt cx="346225" cy="398125"/>
          </a:xfrm>
        </p:grpSpPr>
        <p:sp>
          <p:nvSpPr>
            <p:cNvPr id="647" name="Google Shape;647;p36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652;p36"/>
          <p:cNvGrpSpPr/>
          <p:nvPr/>
        </p:nvGrpSpPr>
        <p:grpSpPr>
          <a:xfrm>
            <a:off x="6359618" y="2262299"/>
            <a:ext cx="432570" cy="421334"/>
            <a:chOff x="5926225" y="921350"/>
            <a:chExt cx="517800" cy="504350"/>
          </a:xfrm>
        </p:grpSpPr>
        <p:sp>
          <p:nvSpPr>
            <p:cNvPr id="653" name="Google Shape;653;p3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55" name="Google Shape;655;p36"/>
          <p:cNvSpPr/>
          <p:nvPr/>
        </p:nvSpPr>
        <p:spPr>
          <a:xfrm>
            <a:off x="6553538" y="24983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36"/>
          <p:cNvGrpSpPr/>
          <p:nvPr/>
        </p:nvGrpSpPr>
        <p:grpSpPr>
          <a:xfrm>
            <a:off x="7244605" y="2241679"/>
            <a:ext cx="432570" cy="421334"/>
            <a:chOff x="5926225" y="921350"/>
            <a:chExt cx="517800" cy="504350"/>
          </a:xfrm>
        </p:grpSpPr>
        <p:sp>
          <p:nvSpPr>
            <p:cNvPr id="657" name="Google Shape;657;p3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36"/>
          <p:cNvSpPr/>
          <p:nvPr/>
        </p:nvSpPr>
        <p:spPr>
          <a:xfrm>
            <a:off x="7438526" y="24777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6"/>
          <p:cNvGrpSpPr/>
          <p:nvPr/>
        </p:nvGrpSpPr>
        <p:grpSpPr>
          <a:xfrm>
            <a:off x="6359885" y="2990721"/>
            <a:ext cx="1075937" cy="1047989"/>
            <a:chOff x="5926225" y="921350"/>
            <a:chExt cx="517800" cy="504350"/>
          </a:xfrm>
        </p:grpSpPr>
        <p:sp>
          <p:nvSpPr>
            <p:cNvPr id="661" name="Google Shape;661;p3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45818E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45818E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" name="Google Shape;663;p36"/>
          <p:cNvSpPr/>
          <p:nvPr/>
        </p:nvSpPr>
        <p:spPr>
          <a:xfrm>
            <a:off x="6842198" y="35778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6"/>
          <p:cNvSpPr txBox="1"/>
          <p:nvPr/>
        </p:nvSpPr>
        <p:spPr>
          <a:xfrm>
            <a:off x="6248575" y="2334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SlidesCarnival icons are editable shapes</a:t>
            </a: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This means that you can: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Resize them without losing quality.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Change fill color and opacity.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Change line color, width and style.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Isn’t that nice? :)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Examples: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3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670" name="Google Shape;670;p37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6" name="Google Shape;676;p3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677" name="Google Shape;677;p3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3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1" name="Google Shape;681;p3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682" name="Google Shape;682;p37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5" name="Google Shape;685;p3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686" name="Google Shape;686;p37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37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37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37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1" name="Google Shape;691;p3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692" name="Google Shape;692;p37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37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37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5" name="Google Shape;695;p3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696" name="Google Shape;696;p3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3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3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3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0" name="Google Shape;700;p3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701" name="Google Shape;701;p37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37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37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6" name="Google Shape;706;p3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707" name="Google Shape;707;p37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37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3" name="Google Shape;713;p3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714" name="Google Shape;714;p37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37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6" name="Google Shape;716;p3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717" name="Google Shape;717;p37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37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0" name="Google Shape;720;p3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721" name="Google Shape;721;p37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37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37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37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7" name="Google Shape;727;p3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728" name="Google Shape;728;p37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37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37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3" name="Google Shape;733;p3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734" name="Google Shape;734;p3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3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3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7" name="Google Shape;737;p3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738" name="Google Shape;738;p3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739" name="Google Shape;739;p3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3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3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3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3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3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3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3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3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3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9" name="Google Shape;749;p37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37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37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37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5" name="Google Shape;755;p3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756" name="Google Shape;756;p37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0" name="Google Shape;760;p3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761" name="Google Shape;761;p37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37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37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37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6" name="Google Shape;766;p3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767" name="Google Shape;767;p37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37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37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37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37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37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3" name="Google Shape;773;p3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774" name="Google Shape;774;p37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37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8" name="Google Shape;778;p3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779" name="Google Shape;779;p37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37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37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37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3" name="Google Shape;783;p3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784" name="Google Shape;784;p37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37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37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37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9" name="Google Shape;789;p3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790" name="Google Shape;790;p3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3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3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3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3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3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3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3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3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3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0" name="Google Shape;800;p3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801" name="Google Shape;801;p3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3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3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04" name="Google Shape;804;p3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805" name="Google Shape;805;p3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3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3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3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3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3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" name="Google Shape;811;p3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3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3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3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15" name="Google Shape;815;p3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816" name="Google Shape;816;p37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37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37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37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20" name="Google Shape;820;p3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821" name="Google Shape;821;p3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3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3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3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3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3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3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3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3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3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31" name="Google Shape;831;p3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832" name="Google Shape;832;p3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3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3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3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3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3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3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9" name="Google Shape;839;p3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840" name="Google Shape;840;p3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37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37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37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3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845" name="Google Shape;845;p37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37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37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9" name="Google Shape;849;p3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850" name="Google Shape;850;p3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5" name="Google Shape;855;p3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856" name="Google Shape;856;p3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37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37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37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2" name="Google Shape;862;p3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863" name="Google Shape;863;p37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37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37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6" name="Google Shape;866;p3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867" name="Google Shape;867;p37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37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2" name="Google Shape;872;p3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873" name="Google Shape;873;p37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37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37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37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37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9" name="Google Shape;879;p3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880" name="Google Shape;880;p37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37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3" name="Google Shape;883;p3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884" name="Google Shape;884;p37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37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37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37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8" name="Google Shape;888;p3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889" name="Google Shape;889;p37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37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37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37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37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5" name="Google Shape;895;p3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896" name="Google Shape;896;p37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37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3" name="Google Shape;903;p3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904" name="Google Shape;904;p37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8" name="Google Shape;908;p3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909" name="Google Shape;909;p37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2" name="Google Shape;912;p3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913" name="Google Shape;913;p37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37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37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6" name="Google Shape;916;p3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917" name="Google Shape;917;p37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1" name="Google Shape;921;p3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922" name="Google Shape;922;p37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6" name="Google Shape;926;p3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927" name="Google Shape;927;p37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2" name="Google Shape;932;p3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933" name="Google Shape;933;p37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3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3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3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3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9" name="Google Shape;939;p3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940" name="Google Shape;940;p37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7" name="Google Shape;947;p3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948" name="Google Shape;948;p37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37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37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37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37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37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37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37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37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37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37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0" name="Google Shape;960;p3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961" name="Google Shape;961;p37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37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37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37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5" name="Google Shape;965;p3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966" name="Google Shape;966;p37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37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37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9" name="Google Shape;969;p3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970" name="Google Shape;970;p37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37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37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37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37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37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3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977" name="Google Shape;977;p3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3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3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3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37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37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37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37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3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986" name="Google Shape;986;p3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3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3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3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3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37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37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8" name="Google Shape;998;p3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999" name="Google Shape;999;p3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3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3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3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37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37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37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37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37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37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1" name="Google Shape;1011;p3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012" name="Google Shape;1012;p3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3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37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37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37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4" name="Google Shape;1024;p3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025" name="Google Shape;1025;p37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1" name="Google Shape;1031;p3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032" name="Google Shape;1032;p3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37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37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37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37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7" name="Google Shape;1047;p37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048" name="Google Shape;1048;p3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3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2" name="Google Shape;1052;p3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053" name="Google Shape;1053;p3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054" name="Google Shape;1054;p3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3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3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7" name="Google Shape;1057;p3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058" name="Google Shape;1058;p3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3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3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1" name="Google Shape;1061;p3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062" name="Google Shape;1062;p3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3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3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5" name="Google Shape;1065;p3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066" name="Google Shape;1066;p3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3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3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9" name="Google Shape;1069;p3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070" name="Google Shape;1070;p37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37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37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8" name="Google Shape;1078;p3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079" name="Google Shape;1079;p37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37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37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3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37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3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37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3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37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3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37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3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37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37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37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37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37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37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37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37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3" name="Google Shape;1103;p3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104" name="Google Shape;1104;p3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105" name="Google Shape;1105;p3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3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3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108" name="Google Shape;1108;p3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3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0" name="Google Shape;1110;p3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111" name="Google Shape;1111;p3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3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13" name="Google Shape;1113;p37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114" name="Google Shape;1114;p3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48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38"/>
          <p:cNvSpPr txBox="1"/>
          <p:nvPr/>
        </p:nvSpPr>
        <p:spPr>
          <a:xfrm>
            <a:off x="2240050" y="609506"/>
            <a:ext cx="59196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Now you can use any emoji as an icon!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0" name="Google Shape;1120;p38"/>
          <p:cNvSpPr txBox="1"/>
          <p:nvPr/>
        </p:nvSpPr>
        <p:spPr>
          <a:xfrm>
            <a:off x="884300" y="240933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1" name="Google Shape;1121;p38"/>
          <p:cNvSpPr txBox="1"/>
          <p:nvPr/>
        </p:nvSpPr>
        <p:spPr>
          <a:xfrm>
            <a:off x="725175" y="870911"/>
            <a:ext cx="1440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chemeClr val="dk1"/>
                </a:solidFill>
              </a:rPr>
              <a:t>😉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1122" name="Google Shape;1122;p38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variable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CEE8A4-93BE-7343-8BB7-8D2CBFF3A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309" y="1370861"/>
            <a:ext cx="6375400" cy="2997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68413E-BAF4-8A43-9BF4-93FEF340DE95}"/>
              </a:ext>
            </a:extLst>
          </p:cNvPr>
          <p:cNvSpPr/>
          <p:nvPr/>
        </p:nvSpPr>
        <p:spPr>
          <a:xfrm>
            <a:off x="2583712" y="1371600"/>
            <a:ext cx="5699051" cy="2998382"/>
          </a:xfrm>
          <a:prstGeom prst="rect">
            <a:avLst/>
          </a:prstGeom>
          <a:gradFill flip="none" rotWithShape="1">
            <a:gsLst>
              <a:gs pos="6000">
                <a:schemeClr val="bg1"/>
              </a:gs>
              <a:gs pos="45000">
                <a:schemeClr val="bg1">
                  <a:alpha val="69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00;p16">
            <a:extLst>
              <a:ext uri="{FF2B5EF4-FFF2-40B4-BE49-F238E27FC236}">
                <a16:creationId xmlns:a16="http://schemas.microsoft.com/office/drawing/2014/main" id="{CABDB8A8-97B8-AA4C-AC0A-A679DD71D60C}"/>
              </a:ext>
            </a:extLst>
          </p:cNvPr>
          <p:cNvSpPr txBox="1">
            <a:spLocks/>
          </p:cNvSpPr>
          <p:nvPr/>
        </p:nvSpPr>
        <p:spPr>
          <a:xfrm>
            <a:off x="6103089" y="445239"/>
            <a:ext cx="3040911" cy="82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None/>
            </a:pPr>
            <a:r>
              <a:rPr lang="en-US" dirty="0"/>
              <a:t>Viewers’ Ratings</a:t>
            </a:r>
          </a:p>
          <a:p>
            <a:pPr marL="76200" indent="0" algn="ctr">
              <a:buNone/>
            </a:pPr>
            <a:r>
              <a:rPr lang="en-US" sz="1400" dirty="0"/>
              <a:t>(scale from 1 to 10)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70AB4C-1875-694F-96FA-869A9F632202}"/>
              </a:ext>
            </a:extLst>
          </p:cNvPr>
          <p:cNvSpPr/>
          <p:nvPr/>
        </p:nvSpPr>
        <p:spPr>
          <a:xfrm>
            <a:off x="7028121" y="1307803"/>
            <a:ext cx="1275907" cy="1254642"/>
          </a:xfrm>
          <a:prstGeom prst="ellipse">
            <a:avLst/>
          </a:prstGeom>
          <a:noFill/>
          <a:ln w="1079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7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5" presetClass="emph" presetSubtype="0" repeatCount="300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3" grpId="0" animBg="1"/>
      <p:bldP spid="7" grpId="0"/>
      <p:bldP spid="4" grpId="0" animBg="1"/>
      <p:bldP spid="4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E0A9E68-DA11-FB49-8C76-FE8C3150E0EB}"/>
              </a:ext>
            </a:extLst>
          </p:cNvPr>
          <p:cNvSpPr/>
          <p:nvPr/>
        </p:nvSpPr>
        <p:spPr>
          <a:xfrm>
            <a:off x="7586133" y="3310467"/>
            <a:ext cx="1337733" cy="36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591F506-FD08-8B49-9DFD-C2ACB2ED4778}"/>
              </a:ext>
            </a:extLst>
          </p:cNvPr>
          <p:cNvSpPr/>
          <p:nvPr/>
        </p:nvSpPr>
        <p:spPr>
          <a:xfrm>
            <a:off x="7543798" y="1657350"/>
            <a:ext cx="1337733" cy="36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D5FB05-283A-0B4C-803B-ABD386656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108" y="3349170"/>
            <a:ext cx="3949700" cy="1612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3D5E904-5D56-244B-A920-C501B2438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852" y="1667932"/>
            <a:ext cx="3924300" cy="1282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DBB8B4-7658-4643-B54B-CC56E53EF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886" y="1171229"/>
            <a:ext cx="6628381" cy="380436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77D7986-7536-B348-832B-F743EE1C1C6D}"/>
              </a:ext>
            </a:extLst>
          </p:cNvPr>
          <p:cNvSpPr txBox="1"/>
          <p:nvPr/>
        </p:nvSpPr>
        <p:spPr>
          <a:xfrm>
            <a:off x="6466114" y="1447800"/>
            <a:ext cx="498855" cy="307777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 pitchFamily="2" charset="0"/>
              </a:rPr>
              <a:t>0.21</a:t>
            </a:r>
          </a:p>
        </p:txBody>
      </p:sp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6" name="Google Shape;119;p18">
            <a:extLst>
              <a:ext uri="{FF2B5EF4-FFF2-40B4-BE49-F238E27FC236}">
                <a16:creationId xmlns:a16="http://schemas.microsoft.com/office/drawing/2014/main" id="{B52DF2E1-12E8-354C-8B33-3EC78B6E18A9}"/>
              </a:ext>
            </a:extLst>
          </p:cNvPr>
          <p:cNvSpPr txBox="1">
            <a:spLocks/>
          </p:cNvSpPr>
          <p:nvPr/>
        </p:nvSpPr>
        <p:spPr>
          <a:xfrm>
            <a:off x="732911" y="1393261"/>
            <a:ext cx="155406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</a:p>
          <a:p>
            <a:pPr>
              <a:spcBef>
                <a:spcPts val="600"/>
              </a:spcBef>
            </a:pPr>
            <a:r>
              <a:rPr lang="en-US" dirty="0"/>
              <a:t>on test-set after training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9B8AF7-14FA-F640-870A-0F1DD2B675D4}"/>
              </a:ext>
            </a:extLst>
          </p:cNvPr>
          <p:cNvSpPr/>
          <p:nvPr/>
        </p:nvSpPr>
        <p:spPr>
          <a:xfrm>
            <a:off x="2498271" y="3289635"/>
            <a:ext cx="7488692" cy="40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A5CBED-E598-6E49-A57A-FF610D0127E6}"/>
              </a:ext>
            </a:extLst>
          </p:cNvPr>
          <p:cNvSpPr/>
          <p:nvPr/>
        </p:nvSpPr>
        <p:spPr>
          <a:xfrm>
            <a:off x="2498271" y="3681707"/>
            <a:ext cx="7602992" cy="377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4A5673-C508-7C42-9C25-7F5A3E79BC71}"/>
              </a:ext>
            </a:extLst>
          </p:cNvPr>
          <p:cNvSpPr/>
          <p:nvPr/>
        </p:nvSpPr>
        <p:spPr>
          <a:xfrm>
            <a:off x="2658533" y="4059471"/>
            <a:ext cx="7642754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C9482-43BC-A74F-889C-62A546A7C06E}"/>
              </a:ext>
            </a:extLst>
          </p:cNvPr>
          <p:cNvSpPr/>
          <p:nvPr/>
        </p:nvSpPr>
        <p:spPr>
          <a:xfrm>
            <a:off x="2498270" y="4581035"/>
            <a:ext cx="8031617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67910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EA63CE-1148-144E-BC60-790F3F5D15FF}"/>
              </a:ext>
            </a:extLst>
          </p:cNvPr>
          <p:cNvGrpSpPr/>
          <p:nvPr/>
        </p:nvGrpSpPr>
        <p:grpSpPr>
          <a:xfrm>
            <a:off x="795867" y="3219145"/>
            <a:ext cx="1684867" cy="1634066"/>
            <a:chOff x="6004983" y="2565399"/>
            <a:chExt cx="2247900" cy="22479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C739807-4A1A-D247-893E-BDEFFC3D8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04983" y="2565399"/>
              <a:ext cx="2247900" cy="22479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14BE7FF-ECD4-1A48-9602-2D00C3194E92}"/>
                </a:ext>
              </a:extLst>
            </p:cNvPr>
            <p:cNvSpPr/>
            <p:nvPr/>
          </p:nvSpPr>
          <p:spPr>
            <a:xfrm>
              <a:off x="7130142" y="4742591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7F6F3FA8-4E12-4644-9E06-6A52C43E35FB}"/>
              </a:ext>
            </a:extLst>
          </p:cNvPr>
          <p:cNvSpPr/>
          <p:nvPr/>
        </p:nvSpPr>
        <p:spPr>
          <a:xfrm>
            <a:off x="2350181" y="4492819"/>
            <a:ext cx="937304" cy="258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Coefficients: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DB780F-8297-AA4C-9AD2-8752C79687C8}"/>
              </a:ext>
            </a:extLst>
          </p:cNvPr>
          <p:cNvSpPr/>
          <p:nvPr/>
        </p:nvSpPr>
        <p:spPr>
          <a:xfrm>
            <a:off x="9457068" y="1153368"/>
            <a:ext cx="5780314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/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" name="Google Shape;106;p17">
            <a:extLst>
              <a:ext uri="{FF2B5EF4-FFF2-40B4-BE49-F238E27FC236}">
                <a16:creationId xmlns:a16="http://schemas.microsoft.com/office/drawing/2014/main" id="{8FB614B4-097F-F84F-8A6D-E305D613DFA3}"/>
              </a:ext>
            </a:extLst>
          </p:cNvPr>
          <p:cNvSpPr txBox="1">
            <a:spLocks/>
          </p:cNvSpPr>
          <p:nvPr/>
        </p:nvSpPr>
        <p:spPr>
          <a:xfrm rot="16200000">
            <a:off x="2247902" y="2386691"/>
            <a:ext cx="5246913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600" dirty="0">
                <a:solidFill>
                  <a:srgbClr val="FD6DFF"/>
                </a:solidFill>
              </a:rPr>
              <a:t>Feature </a:t>
            </a:r>
          </a:p>
          <a:p>
            <a:pPr algn="ctr"/>
            <a:r>
              <a:rPr lang="en-US" sz="2600" dirty="0">
                <a:solidFill>
                  <a:srgbClr val="FD6DFF"/>
                </a:solidFill>
              </a:rPr>
              <a:t>engineering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2FD185D-643E-6D42-8D7A-D5441777EE3E}"/>
              </a:ext>
            </a:extLst>
          </p:cNvPr>
          <p:cNvSpPr/>
          <p:nvPr/>
        </p:nvSpPr>
        <p:spPr>
          <a:xfrm>
            <a:off x="3167743" y="3494315"/>
            <a:ext cx="571500" cy="212270"/>
          </a:xfrm>
          <a:prstGeom prst="roundRect">
            <a:avLst/>
          </a:prstGeom>
          <a:noFill/>
          <a:ln>
            <a:solidFill>
              <a:srgbClr val="FD6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Google Shape;79;p13">
            <a:extLst>
              <a:ext uri="{FF2B5EF4-FFF2-40B4-BE49-F238E27FC236}">
                <a16:creationId xmlns:a16="http://schemas.microsoft.com/office/drawing/2014/main" id="{C01DE27C-1D03-4C41-A624-8DA0E2071F6B}"/>
              </a:ext>
            </a:extLst>
          </p:cNvPr>
          <p:cNvSpPr txBox="1">
            <a:spLocks/>
          </p:cNvSpPr>
          <p:nvPr/>
        </p:nvSpPr>
        <p:spPr>
          <a:xfrm>
            <a:off x="5889790" y="3056434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Hitchcock</a:t>
            </a:r>
          </a:p>
        </p:txBody>
      </p:sp>
      <p:sp>
        <p:nvSpPr>
          <p:cNvPr id="39" name="Google Shape;79;p13">
            <a:extLst>
              <a:ext uri="{FF2B5EF4-FFF2-40B4-BE49-F238E27FC236}">
                <a16:creationId xmlns:a16="http://schemas.microsoft.com/office/drawing/2014/main" id="{16570FCD-567A-B445-A340-9599A66C88A2}"/>
              </a:ext>
            </a:extLst>
          </p:cNvPr>
          <p:cNvSpPr txBox="1">
            <a:spLocks/>
          </p:cNvSpPr>
          <p:nvPr/>
        </p:nvSpPr>
        <p:spPr>
          <a:xfrm>
            <a:off x="5889790" y="1352550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Allen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2B12C91-5151-4B41-B051-DDF23A3DCC51}"/>
              </a:ext>
            </a:extLst>
          </p:cNvPr>
          <p:cNvSpPr/>
          <p:nvPr/>
        </p:nvSpPr>
        <p:spPr>
          <a:xfrm>
            <a:off x="3225800" y="4038600"/>
            <a:ext cx="177799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D94DA0-955B-C64E-B66A-9C53CC62F810}"/>
              </a:ext>
            </a:extLst>
          </p:cNvPr>
          <p:cNvSpPr/>
          <p:nvPr/>
        </p:nvSpPr>
        <p:spPr>
          <a:xfrm>
            <a:off x="3308126" y="4451908"/>
            <a:ext cx="5621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-50.668</a:t>
            </a:r>
            <a:r>
              <a:rPr lang="en-US" dirty="0"/>
              <a:t>, 	      -0.198, 	         0.101,             </a:t>
            </a:r>
            <a:r>
              <a:rPr lang="en-US" u="sng" dirty="0"/>
              <a:t>50.892</a:t>
            </a:r>
            <a:r>
              <a:rPr lang="en-US" dirty="0"/>
              <a:t>,         </a:t>
            </a:r>
            <a:r>
              <a:rPr lang="en-US" u="sng" dirty="0"/>
              <a:t>0.560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0338E2-525C-EE4C-87A8-EB9DE3921A41}"/>
              </a:ext>
            </a:extLst>
          </p:cNvPr>
          <p:cNvSpPr/>
          <p:nvPr/>
        </p:nvSpPr>
        <p:spPr>
          <a:xfrm>
            <a:off x="3291796" y="4112073"/>
            <a:ext cx="60808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year,</a:t>
            </a:r>
            <a:r>
              <a:rPr lang="en-US" dirty="0"/>
              <a:t>	       </a:t>
            </a:r>
            <a:r>
              <a:rPr lang="en-US" i="1" dirty="0"/>
              <a:t>duration</a:t>
            </a:r>
            <a:r>
              <a:rPr lang="en-US" dirty="0"/>
              <a:t>,       </a:t>
            </a:r>
            <a:r>
              <a:rPr lang="en-US" i="1" dirty="0"/>
              <a:t>rating count</a:t>
            </a:r>
            <a:r>
              <a:rPr lang="en-US" dirty="0"/>
              <a:t>,   log(</a:t>
            </a:r>
            <a:r>
              <a:rPr lang="en-US" i="1" dirty="0"/>
              <a:t>year</a:t>
            </a:r>
            <a:r>
              <a:rPr lang="en-US" dirty="0"/>
              <a:t>),     log(</a:t>
            </a:r>
            <a:r>
              <a:rPr lang="en-US" i="1" dirty="0"/>
              <a:t>rating count</a:t>
            </a:r>
            <a:r>
              <a:rPr lang="en-US" dirty="0"/>
              <a:t>)</a:t>
            </a:r>
          </a:p>
        </p:txBody>
      </p:sp>
      <p:sp>
        <p:nvSpPr>
          <p:cNvPr id="44" name="Google Shape;79;p13">
            <a:extLst>
              <a:ext uri="{FF2B5EF4-FFF2-40B4-BE49-F238E27FC236}">
                <a16:creationId xmlns:a16="http://schemas.microsoft.com/office/drawing/2014/main" id="{732BA1C5-AD8D-0341-B398-93364087A463}"/>
              </a:ext>
            </a:extLst>
          </p:cNvPr>
          <p:cNvSpPr txBox="1">
            <a:spLocks/>
          </p:cNvSpPr>
          <p:nvPr/>
        </p:nvSpPr>
        <p:spPr>
          <a:xfrm>
            <a:off x="2330161" y="4653212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Hitchcock</a:t>
            </a:r>
          </a:p>
        </p:txBody>
      </p:sp>
      <p:sp>
        <p:nvSpPr>
          <p:cNvPr id="3" name="Diagonal Stripe 2">
            <a:extLst>
              <a:ext uri="{FF2B5EF4-FFF2-40B4-BE49-F238E27FC236}">
                <a16:creationId xmlns:a16="http://schemas.microsoft.com/office/drawing/2014/main" id="{17EC7624-F90C-A84A-80E9-D44340FAA308}"/>
              </a:ext>
            </a:extLst>
          </p:cNvPr>
          <p:cNvSpPr/>
          <p:nvPr/>
        </p:nvSpPr>
        <p:spPr>
          <a:xfrm>
            <a:off x="3697647" y="1421658"/>
            <a:ext cx="2829968" cy="2122477"/>
          </a:xfrm>
          <a:prstGeom prst="diagStripe">
            <a:avLst>
              <a:gd name="adj" fmla="val 1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Diagonal Stripe 35">
            <a:extLst>
              <a:ext uri="{FF2B5EF4-FFF2-40B4-BE49-F238E27FC236}">
                <a16:creationId xmlns:a16="http://schemas.microsoft.com/office/drawing/2014/main" id="{C7E6A399-3CAE-2D40-A5EF-0F0CCAA40782}"/>
              </a:ext>
            </a:extLst>
          </p:cNvPr>
          <p:cNvSpPr/>
          <p:nvPr/>
        </p:nvSpPr>
        <p:spPr>
          <a:xfrm flipH="1">
            <a:off x="5486398" y="1421658"/>
            <a:ext cx="3504089" cy="2502920"/>
          </a:xfrm>
          <a:prstGeom prst="diagStripe">
            <a:avLst>
              <a:gd name="adj" fmla="val 1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Diagonal Stripe 36">
            <a:extLst>
              <a:ext uri="{FF2B5EF4-FFF2-40B4-BE49-F238E27FC236}">
                <a16:creationId xmlns:a16="http://schemas.microsoft.com/office/drawing/2014/main" id="{E6CA2FE6-967F-5148-9105-56FE017D07BD}"/>
              </a:ext>
            </a:extLst>
          </p:cNvPr>
          <p:cNvSpPr/>
          <p:nvPr/>
        </p:nvSpPr>
        <p:spPr>
          <a:xfrm rot="10800000">
            <a:off x="3917903" y="1962285"/>
            <a:ext cx="1882195" cy="1401638"/>
          </a:xfrm>
          <a:prstGeom prst="diagStripe">
            <a:avLst>
              <a:gd name="adj" fmla="val 1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A8D2E8C7-F320-1949-B73E-256EE3AA46B7}"/>
              </a:ext>
            </a:extLst>
          </p:cNvPr>
          <p:cNvSpPr/>
          <p:nvPr/>
        </p:nvSpPr>
        <p:spPr>
          <a:xfrm>
            <a:off x="5379609" y="2896712"/>
            <a:ext cx="2743200" cy="420491"/>
          </a:xfrm>
          <a:prstGeom prst="trapezoid">
            <a:avLst>
              <a:gd name="adj" fmla="val 95794"/>
            </a:avLst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apezoid 39">
            <a:extLst>
              <a:ext uri="{FF2B5EF4-FFF2-40B4-BE49-F238E27FC236}">
                <a16:creationId xmlns:a16="http://schemas.microsoft.com/office/drawing/2014/main" id="{29BA6DFD-C9D6-B240-8649-C52E6905F5BE}"/>
              </a:ext>
            </a:extLst>
          </p:cNvPr>
          <p:cNvSpPr/>
          <p:nvPr/>
        </p:nvSpPr>
        <p:spPr>
          <a:xfrm>
            <a:off x="5386283" y="2114550"/>
            <a:ext cx="1708659" cy="448440"/>
          </a:xfrm>
          <a:prstGeom prst="trapezoid">
            <a:avLst>
              <a:gd name="adj" fmla="val 98272"/>
            </a:avLst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94E331-68F8-1649-9154-EE04C7FC8958}"/>
              </a:ext>
            </a:extLst>
          </p:cNvPr>
          <p:cNvSpPr/>
          <p:nvPr/>
        </p:nvSpPr>
        <p:spPr>
          <a:xfrm>
            <a:off x="8983814" y="1535124"/>
            <a:ext cx="146838" cy="224261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8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96296E-6 L 1.11111E-6 0.3160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8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42" grpId="0" animBg="1"/>
      <p:bldP spid="42" grpId="1" animBg="1"/>
      <p:bldP spid="14" grpId="0" animBg="1"/>
      <p:bldP spid="15" grpId="0" animBg="1"/>
      <p:bldP spid="16" grpId="0" animBg="1"/>
      <p:bldP spid="17" grpId="0" animBg="1"/>
      <p:bldP spid="31" grpId="0"/>
      <p:bldP spid="31" grpId="1"/>
      <p:bldP spid="22" grpId="0" animBg="1"/>
      <p:bldP spid="22" grpId="1" animBg="1"/>
      <p:bldP spid="34" grpId="0"/>
      <p:bldP spid="34" grpId="1"/>
      <p:bldP spid="34" grpId="2"/>
      <p:bldP spid="27" grpId="0" animBg="1"/>
      <p:bldP spid="27" grpId="1" animBg="1"/>
      <p:bldP spid="38" grpId="0"/>
      <p:bldP spid="38" grpId="1"/>
      <p:bldP spid="39" grpId="0"/>
      <p:bldP spid="39" grpId="1"/>
      <p:bldP spid="9" grpId="0"/>
      <p:bldP spid="9" grpId="1"/>
      <p:bldP spid="28" grpId="0"/>
      <p:bldP spid="28" grpId="1"/>
      <p:bldP spid="44" grpId="0"/>
      <p:bldP spid="44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3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3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29" name="Google Shape;1129;p3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130" name="Google Shape;1130;p3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131" name="Google Shape;1131;p3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32" name="Google Shape;1132;p3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33" name="Google Shape;1133;p3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134" name="Google Shape;1134;p3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35" name="Google Shape;1135;p3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36" name="Google Shape;1136;p3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137" name="Google Shape;1137;p3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38" name="Google Shape;1138;p3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39" name="Google Shape;1139;p3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140" name="Google Shape;1140;p3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41" name="Google Shape;1141;p3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variable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1116503" y="1806768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sz="1800" b="1" dirty="0"/>
              <a:t>continuous</a:t>
            </a:r>
            <a:endParaRPr lang="en-US" sz="18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Year released</a:t>
            </a:r>
            <a:endParaRPr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Duration </a:t>
            </a:r>
            <a:r>
              <a:rPr lang="en-US" sz="1400" dirty="0"/>
              <a:t>(in minutes)</a:t>
            </a:r>
            <a:endParaRPr sz="1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Rating count</a:t>
            </a:r>
            <a:r>
              <a:rPr lang="en-US" sz="1400" dirty="0"/>
              <a:t> (total number of times the film was rated on IMDB)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Budget</a:t>
            </a:r>
          </a:p>
          <a:p>
            <a:pPr marL="76200" indent="0">
              <a:buNone/>
            </a:pPr>
            <a:r>
              <a:rPr lang="en-US" sz="1800" b="1" dirty="0"/>
              <a:t>categorical</a:t>
            </a:r>
            <a:endParaRPr lang="en-US" sz="1800" dirty="0"/>
          </a:p>
          <a:p>
            <a:pPr lvl="0"/>
            <a:r>
              <a:rPr lang="en-US" sz="1800" dirty="0"/>
              <a:t>TV series vs. theatrical release</a:t>
            </a:r>
          </a:p>
          <a:p>
            <a:pPr lvl="0">
              <a:spcBef>
                <a:spcPts val="0"/>
              </a:spcBef>
            </a:pPr>
            <a:r>
              <a:rPr lang="en-US" sz="1800" dirty="0"/>
              <a:t>Documentary or not</a:t>
            </a:r>
            <a:endParaRPr lang="en-US" sz="1400" dirty="0"/>
          </a:p>
          <a:p>
            <a:pPr lvl="0">
              <a:spcBef>
                <a:spcPts val="0"/>
              </a:spcBef>
            </a:pPr>
            <a:r>
              <a:rPr lang="en-US" sz="1800" dirty="0"/>
              <a:t>Cinematographer</a:t>
            </a:r>
          </a:p>
          <a:p>
            <a:pPr lvl="0">
              <a:spcBef>
                <a:spcPts val="0"/>
              </a:spcBef>
            </a:pPr>
            <a:r>
              <a:rPr lang="en-US" sz="1800" dirty="0"/>
              <a:t>Cast members</a:t>
            </a:r>
            <a:endParaRPr lang="en-US" sz="1400"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Google Shape;100;p16">
            <a:extLst>
              <a:ext uri="{FF2B5EF4-FFF2-40B4-BE49-F238E27FC236}">
                <a16:creationId xmlns:a16="http://schemas.microsoft.com/office/drawing/2014/main" id="{29C60C52-C76B-9E47-A28D-9AAEF17F404D}"/>
              </a:ext>
            </a:extLst>
          </p:cNvPr>
          <p:cNvSpPr txBox="1">
            <a:spLocks/>
          </p:cNvSpPr>
          <p:nvPr/>
        </p:nvSpPr>
        <p:spPr>
          <a:xfrm>
            <a:off x="6103089" y="445239"/>
            <a:ext cx="3040911" cy="82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None/>
            </a:pPr>
            <a:r>
              <a:rPr lang="en-US" dirty="0"/>
              <a:t>Viewers’ Ratings</a:t>
            </a:r>
          </a:p>
        </p:txBody>
      </p:sp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41837E52-D094-C64D-B4C6-5E4FBB30D9A9}"/>
              </a:ext>
            </a:extLst>
          </p:cNvPr>
          <p:cNvSpPr txBox="1">
            <a:spLocks/>
          </p:cNvSpPr>
          <p:nvPr/>
        </p:nvSpPr>
        <p:spPr>
          <a:xfrm>
            <a:off x="691200" y="1104460"/>
            <a:ext cx="7761600" cy="9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Features examined</a:t>
            </a:r>
          </a:p>
        </p:txBody>
      </p:sp>
    </p:spTree>
    <p:extLst>
      <p:ext uri="{BB962C8B-B14F-4D97-AF65-F5344CB8AC3E}">
        <p14:creationId xmlns:p14="http://schemas.microsoft.com/office/powerpoint/2010/main" val="129129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uiExpand="1" build="p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0"/>
            <a:ext cx="9144000" cy="171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0" y="1713036"/>
            <a:ext cx="9144000" cy="17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47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9,000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6326372" y="801709"/>
            <a:ext cx="2131828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d</a:t>
            </a:r>
            <a:r>
              <a:rPr lang="en" sz="2400" dirty="0" err="1">
                <a:solidFill>
                  <a:srgbClr val="FFFFFF"/>
                </a:solidFill>
              </a:rPr>
              <a:t>ata</a:t>
            </a:r>
            <a:r>
              <a:rPr lang="en" sz="2400" dirty="0">
                <a:solidFill>
                  <a:srgbClr val="FFFFFF"/>
                </a:solidFill>
              </a:rPr>
              <a:t> points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6337004" y="5356894"/>
            <a:ext cx="2121195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100%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4294967295"/>
          </p:nvPr>
        </p:nvSpPr>
        <p:spPr>
          <a:xfrm>
            <a:off x="685799" y="3371965"/>
            <a:ext cx="8458201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</a:rPr>
              <a:t>• </a:t>
            </a:r>
            <a:r>
              <a:rPr lang="en-US" sz="2000" spc="-20" dirty="0">
                <a:solidFill>
                  <a:srgbClr val="FFFFFF"/>
                </a:solidFill>
              </a:rPr>
              <a:t>Exclude a</a:t>
            </a:r>
            <a:r>
              <a:rPr lang="en" sz="2000" spc="-20" dirty="0" err="1">
                <a:solidFill>
                  <a:srgbClr val="FFFFFF"/>
                </a:solidFill>
              </a:rPr>
              <a:t>ctors</a:t>
            </a:r>
            <a:r>
              <a:rPr lang="en" sz="2000" spc="-20" dirty="0">
                <a:solidFill>
                  <a:srgbClr val="FFFFFF"/>
                </a:solidFill>
              </a:rPr>
              <a:t> appearing in &lt; 3 films &amp; one-off cinematographers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</a:rPr>
              <a:t>• Exclude films &lt; 60 minutes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</a:rPr>
              <a:t>• Exclude films with crucial missing data and obvious outliers</a:t>
            </a:r>
          </a:p>
          <a:p>
            <a:pPr marL="0" lvl="0" indent="0">
              <a:buNone/>
            </a:pPr>
            <a:r>
              <a:rPr lang="en" sz="2000" dirty="0">
                <a:solidFill>
                  <a:srgbClr val="FFFFFF"/>
                </a:solidFill>
              </a:rPr>
              <a:t>• Exclude collinear features and those too often missing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208" name="Google Shape;208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2"/>
                </a:solidFill>
              </a:rPr>
              <a:t>Cleaned and Filtered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665065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As </a:t>
            </a:r>
            <a:r>
              <a:rPr lang="en" sz="2400" dirty="0">
                <a:solidFill>
                  <a:srgbClr val="FFFFFF"/>
                </a:solidFill>
              </a:rPr>
              <a:t>follows: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52346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11" name="Google Shape;205;p26">
            <a:extLst>
              <a:ext uri="{FF2B5EF4-FFF2-40B4-BE49-F238E27FC236}">
                <a16:creationId xmlns:a16="http://schemas.microsoft.com/office/drawing/2014/main" id="{08077A95-0F7E-5643-8C0E-06071CDFEC58}"/>
              </a:ext>
            </a:extLst>
          </p:cNvPr>
          <p:cNvSpPr txBox="1">
            <a:spLocks/>
          </p:cNvSpPr>
          <p:nvPr/>
        </p:nvSpPr>
        <p:spPr>
          <a:xfrm>
            <a:off x="685800" y="400936"/>
            <a:ext cx="3503428" cy="172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800" dirty="0">
                <a:solidFill>
                  <a:srgbClr val="FFFFFF"/>
                </a:solidFill>
              </a:rPr>
              <a:t>7 directors</a:t>
            </a:r>
            <a:r>
              <a:rPr lang="en-US" sz="1400" dirty="0">
                <a:solidFill>
                  <a:srgbClr val="FFFFFF"/>
                </a:solidFill>
              </a:rPr>
              <a:t>    x   </a:t>
            </a:r>
            <a:r>
              <a:rPr lang="en-US" sz="1600" dirty="0">
                <a:solidFill>
                  <a:srgbClr val="FFFFFF"/>
                </a:solidFill>
              </a:rPr>
              <a:t>~50 films each </a:t>
            </a:r>
          </a:p>
          <a:p>
            <a:pPr marL="0" indent="0">
              <a:buFont typeface="Montserrat"/>
              <a:buNone/>
            </a:pPr>
            <a:r>
              <a:rPr lang="en-US" sz="1600" dirty="0">
                <a:solidFill>
                  <a:srgbClr val="FFFFFF"/>
                </a:solidFill>
              </a:rPr>
              <a:t>x 15 actors &amp; 10 other features</a:t>
            </a:r>
          </a:p>
        </p:txBody>
      </p:sp>
      <p:sp>
        <p:nvSpPr>
          <p:cNvPr id="12" name="Google Shape;205;p26">
            <a:extLst>
              <a:ext uri="{FF2B5EF4-FFF2-40B4-BE49-F238E27FC236}">
                <a16:creationId xmlns:a16="http://schemas.microsoft.com/office/drawing/2014/main" id="{6AF2AF60-A36B-F045-9856-3B7E51E79D61}"/>
              </a:ext>
            </a:extLst>
          </p:cNvPr>
          <p:cNvSpPr txBox="1">
            <a:spLocks/>
          </p:cNvSpPr>
          <p:nvPr/>
        </p:nvSpPr>
        <p:spPr>
          <a:xfrm>
            <a:off x="4380614" y="439922"/>
            <a:ext cx="2131828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Font typeface="Montserrat"/>
              <a:buNone/>
            </a:pPr>
            <a:r>
              <a:rPr lang="en-US" dirty="0">
                <a:solidFill>
                  <a:srgbClr val="FFFFFF"/>
                </a:solidFill>
              </a:rPr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build="p"/>
      <p:bldP spid="208" grpId="0"/>
      <p:bldP spid="20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Patterns in the data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4" y="935664"/>
            <a:ext cx="7442707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/>
              <a:t>Heatmap sorted by correlation to the target variable</a:t>
            </a:r>
            <a:endParaRPr sz="1600"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52667D-9437-5644-876F-9C1735CDB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714" y="1844338"/>
            <a:ext cx="2937153" cy="2937153"/>
          </a:xfrm>
          <a:prstGeom prst="rect">
            <a:avLst/>
          </a:prstGeom>
        </p:spPr>
      </p:pic>
      <p:sp>
        <p:nvSpPr>
          <p:cNvPr id="12" name="Google Shape;79;p13">
            <a:extLst>
              <a:ext uri="{FF2B5EF4-FFF2-40B4-BE49-F238E27FC236}">
                <a16:creationId xmlns:a16="http://schemas.microsoft.com/office/drawing/2014/main" id="{FF6CBEC2-0DB0-BD42-916A-53BC12243884}"/>
              </a:ext>
            </a:extLst>
          </p:cNvPr>
          <p:cNvSpPr txBox="1">
            <a:spLocks/>
          </p:cNvSpPr>
          <p:nvPr/>
        </p:nvSpPr>
        <p:spPr>
          <a:xfrm>
            <a:off x="1067213" y="4747826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Hitchcock</a:t>
            </a:r>
          </a:p>
        </p:txBody>
      </p:sp>
      <p:sp>
        <p:nvSpPr>
          <p:cNvPr id="13" name="Google Shape;79;p13">
            <a:extLst>
              <a:ext uri="{FF2B5EF4-FFF2-40B4-BE49-F238E27FC236}">
                <a16:creationId xmlns:a16="http://schemas.microsoft.com/office/drawing/2014/main" id="{8D80F39A-DA08-0F46-AD66-EE689D68752E}"/>
              </a:ext>
            </a:extLst>
          </p:cNvPr>
          <p:cNvSpPr txBox="1">
            <a:spLocks/>
          </p:cNvSpPr>
          <p:nvPr/>
        </p:nvSpPr>
        <p:spPr>
          <a:xfrm>
            <a:off x="1472467" y="514350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Ingmar Bergman</a:t>
            </a:r>
          </a:p>
        </p:txBody>
      </p:sp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AC9106E6-400A-5940-B450-A37F5A9D8B04}"/>
              </a:ext>
            </a:extLst>
          </p:cNvPr>
          <p:cNvSpPr txBox="1">
            <a:spLocks/>
          </p:cNvSpPr>
          <p:nvPr/>
        </p:nvSpPr>
        <p:spPr>
          <a:xfrm>
            <a:off x="2844067" y="514350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Jean-Luc Godard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B630A66D-EF4E-0A49-8AA1-D61C5A381695}"/>
              </a:ext>
            </a:extLst>
          </p:cNvPr>
          <p:cNvSpPr txBox="1">
            <a:spLocks/>
          </p:cNvSpPr>
          <p:nvPr/>
        </p:nvSpPr>
        <p:spPr>
          <a:xfrm>
            <a:off x="4124227" y="514350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Rainer Fassbinder</a:t>
            </a:r>
          </a:p>
        </p:txBody>
      </p:sp>
      <p:sp>
        <p:nvSpPr>
          <p:cNvPr id="16" name="Google Shape;79;p13">
            <a:extLst>
              <a:ext uri="{FF2B5EF4-FFF2-40B4-BE49-F238E27FC236}">
                <a16:creationId xmlns:a16="http://schemas.microsoft.com/office/drawing/2014/main" id="{6D87E465-1E7B-AB45-899C-9A67BC06EB7D}"/>
              </a:ext>
            </a:extLst>
          </p:cNvPr>
          <p:cNvSpPr txBox="1">
            <a:spLocks/>
          </p:cNvSpPr>
          <p:nvPr/>
        </p:nvSpPr>
        <p:spPr>
          <a:xfrm>
            <a:off x="6960938" y="4747826"/>
            <a:ext cx="1350264" cy="470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Herzog</a:t>
            </a:r>
          </a:p>
        </p:txBody>
      </p:sp>
      <p:sp>
        <p:nvSpPr>
          <p:cNvPr id="17" name="Google Shape;79;p13">
            <a:extLst>
              <a:ext uri="{FF2B5EF4-FFF2-40B4-BE49-F238E27FC236}">
                <a16:creationId xmlns:a16="http://schemas.microsoft.com/office/drawing/2014/main" id="{5E06F445-3FFD-EB48-974D-A80F6E449E87}"/>
              </a:ext>
            </a:extLst>
          </p:cNvPr>
          <p:cNvSpPr txBox="1">
            <a:spLocks/>
          </p:cNvSpPr>
          <p:nvPr/>
        </p:nvSpPr>
        <p:spPr>
          <a:xfrm>
            <a:off x="4342792" y="4747826"/>
            <a:ext cx="975360" cy="44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Allen</a:t>
            </a:r>
          </a:p>
        </p:txBody>
      </p:sp>
      <p:sp>
        <p:nvSpPr>
          <p:cNvPr id="18" name="Google Shape;79;p13">
            <a:extLst>
              <a:ext uri="{FF2B5EF4-FFF2-40B4-BE49-F238E27FC236}">
                <a16:creationId xmlns:a16="http://schemas.microsoft.com/office/drawing/2014/main" id="{B1E5C735-D049-6E41-8970-059206B3CCDD}"/>
              </a:ext>
            </a:extLst>
          </p:cNvPr>
          <p:cNvSpPr txBox="1">
            <a:spLocks/>
          </p:cNvSpPr>
          <p:nvPr/>
        </p:nvSpPr>
        <p:spPr>
          <a:xfrm>
            <a:off x="7485320" y="5143500"/>
            <a:ext cx="1159091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Martin Scorsese</a:t>
            </a:r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57C7264-3BC1-9F42-AB43-5810355B8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799" y="1854970"/>
            <a:ext cx="2910756" cy="2910756"/>
          </a:xfrm>
          <a:prstGeom prst="rect">
            <a:avLst/>
          </a:prstGeom>
        </p:spPr>
      </p:pic>
      <p:sp>
        <p:nvSpPr>
          <p:cNvPr id="20" name="Google Shape;79;p13">
            <a:extLst>
              <a:ext uri="{FF2B5EF4-FFF2-40B4-BE49-F238E27FC236}">
                <a16:creationId xmlns:a16="http://schemas.microsoft.com/office/drawing/2014/main" id="{A22B2C1E-876D-2047-A6C4-165B515F9CA9}"/>
              </a:ext>
            </a:extLst>
          </p:cNvPr>
          <p:cNvSpPr txBox="1">
            <a:spLocks/>
          </p:cNvSpPr>
          <p:nvPr/>
        </p:nvSpPr>
        <p:spPr>
          <a:xfrm>
            <a:off x="3008269" y="1929363"/>
            <a:ext cx="714862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21" name="Google Shape;79;p13">
            <a:extLst>
              <a:ext uri="{FF2B5EF4-FFF2-40B4-BE49-F238E27FC236}">
                <a16:creationId xmlns:a16="http://schemas.microsoft.com/office/drawing/2014/main" id="{5C912633-804F-EA41-8CD1-5B0420723A59}"/>
              </a:ext>
            </a:extLst>
          </p:cNvPr>
          <p:cNvSpPr txBox="1">
            <a:spLocks/>
          </p:cNvSpPr>
          <p:nvPr/>
        </p:nvSpPr>
        <p:spPr>
          <a:xfrm>
            <a:off x="5997458" y="1916111"/>
            <a:ext cx="714862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22" name="Google Shape;79;p13">
            <a:extLst>
              <a:ext uri="{FF2B5EF4-FFF2-40B4-BE49-F238E27FC236}">
                <a16:creationId xmlns:a16="http://schemas.microsoft.com/office/drawing/2014/main" id="{CD8E141C-3766-8040-A4CE-3A239BA40A3F}"/>
              </a:ext>
            </a:extLst>
          </p:cNvPr>
          <p:cNvSpPr txBox="1">
            <a:spLocks/>
          </p:cNvSpPr>
          <p:nvPr/>
        </p:nvSpPr>
        <p:spPr>
          <a:xfrm rot="19048690">
            <a:off x="5386513" y="1588757"/>
            <a:ext cx="419895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year</a:t>
            </a:r>
          </a:p>
        </p:txBody>
      </p:sp>
      <p:sp>
        <p:nvSpPr>
          <p:cNvPr id="23" name="Google Shape;79;p13">
            <a:extLst>
              <a:ext uri="{FF2B5EF4-FFF2-40B4-BE49-F238E27FC236}">
                <a16:creationId xmlns:a16="http://schemas.microsoft.com/office/drawing/2014/main" id="{8CF1054A-CBCA-4D4F-B04A-F6ECE4B3CB7A}"/>
              </a:ext>
            </a:extLst>
          </p:cNvPr>
          <p:cNvSpPr txBox="1">
            <a:spLocks/>
          </p:cNvSpPr>
          <p:nvPr/>
        </p:nvSpPr>
        <p:spPr>
          <a:xfrm rot="19048690">
            <a:off x="8347931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budget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F360A-716F-5546-8D6D-D9BEC8B54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51" y="1852286"/>
            <a:ext cx="2850378" cy="2850378"/>
          </a:xfrm>
          <a:prstGeom prst="rect">
            <a:avLst/>
          </a:prstGeom>
        </p:spPr>
      </p:pic>
      <p:sp>
        <p:nvSpPr>
          <p:cNvPr id="26" name="Google Shape;79;p13">
            <a:extLst>
              <a:ext uri="{FF2B5EF4-FFF2-40B4-BE49-F238E27FC236}">
                <a16:creationId xmlns:a16="http://schemas.microsoft.com/office/drawing/2014/main" id="{859A7841-7C38-C14F-A778-DF341BBE0A9D}"/>
              </a:ext>
            </a:extLst>
          </p:cNvPr>
          <p:cNvSpPr txBox="1">
            <a:spLocks/>
          </p:cNvSpPr>
          <p:nvPr/>
        </p:nvSpPr>
        <p:spPr>
          <a:xfrm rot="19048690">
            <a:off x="4972489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B8A8F4"/>
                </a:solidFill>
              </a:rPr>
              <a:t>budget</a:t>
            </a:r>
          </a:p>
        </p:txBody>
      </p:sp>
      <p:sp>
        <p:nvSpPr>
          <p:cNvPr id="28" name="Google Shape;79;p13">
            <a:extLst>
              <a:ext uri="{FF2B5EF4-FFF2-40B4-BE49-F238E27FC236}">
                <a16:creationId xmlns:a16="http://schemas.microsoft.com/office/drawing/2014/main" id="{E9AB286E-18E8-8D49-A65C-CBE7ECCCE001}"/>
              </a:ext>
            </a:extLst>
          </p:cNvPr>
          <p:cNvSpPr txBox="1">
            <a:spLocks/>
          </p:cNvSpPr>
          <p:nvPr/>
        </p:nvSpPr>
        <p:spPr>
          <a:xfrm rot="19048690">
            <a:off x="1337451" y="1556934"/>
            <a:ext cx="547094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FF0000"/>
                </a:solidFill>
              </a:rPr>
              <a:t>year</a:t>
            </a:r>
          </a:p>
        </p:txBody>
      </p:sp>
      <p:sp>
        <p:nvSpPr>
          <p:cNvPr id="31" name="Google Shape;79;p13">
            <a:extLst>
              <a:ext uri="{FF2B5EF4-FFF2-40B4-BE49-F238E27FC236}">
                <a16:creationId xmlns:a16="http://schemas.microsoft.com/office/drawing/2014/main" id="{10E68D52-FB18-CB42-8E80-6B18ABE6BDEA}"/>
              </a:ext>
            </a:extLst>
          </p:cNvPr>
          <p:cNvSpPr txBox="1">
            <a:spLocks/>
          </p:cNvSpPr>
          <p:nvPr/>
        </p:nvSpPr>
        <p:spPr>
          <a:xfrm rot="19048690">
            <a:off x="4061298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0000"/>
                </a:solidFill>
              </a:rPr>
              <a:t>rating count</a:t>
            </a:r>
          </a:p>
        </p:txBody>
      </p:sp>
      <p:sp>
        <p:nvSpPr>
          <p:cNvPr id="32" name="Google Shape;79;p13">
            <a:extLst>
              <a:ext uri="{FF2B5EF4-FFF2-40B4-BE49-F238E27FC236}">
                <a16:creationId xmlns:a16="http://schemas.microsoft.com/office/drawing/2014/main" id="{B59E2BCA-4B12-254B-A05A-EE89D413932E}"/>
              </a:ext>
            </a:extLst>
          </p:cNvPr>
          <p:cNvSpPr txBox="1">
            <a:spLocks/>
          </p:cNvSpPr>
          <p:nvPr/>
        </p:nvSpPr>
        <p:spPr>
          <a:xfrm rot="19048690">
            <a:off x="2338828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budget</a:t>
            </a:r>
          </a:p>
        </p:txBody>
      </p:sp>
      <p:sp>
        <p:nvSpPr>
          <p:cNvPr id="33" name="Google Shape;79;p13">
            <a:extLst>
              <a:ext uri="{FF2B5EF4-FFF2-40B4-BE49-F238E27FC236}">
                <a16:creationId xmlns:a16="http://schemas.microsoft.com/office/drawing/2014/main" id="{D54FEE8D-3C6A-7B44-8A3A-91A643777A26}"/>
              </a:ext>
            </a:extLst>
          </p:cNvPr>
          <p:cNvSpPr txBox="1">
            <a:spLocks/>
          </p:cNvSpPr>
          <p:nvPr/>
        </p:nvSpPr>
        <p:spPr>
          <a:xfrm>
            <a:off x="174566" y="1929363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35" name="Google Shape;79;p13">
            <a:extLst>
              <a:ext uri="{FF2B5EF4-FFF2-40B4-BE49-F238E27FC236}">
                <a16:creationId xmlns:a16="http://schemas.microsoft.com/office/drawing/2014/main" id="{013059AA-91C6-D84D-B54C-876C59BD2CBB}"/>
              </a:ext>
            </a:extLst>
          </p:cNvPr>
          <p:cNvSpPr txBox="1">
            <a:spLocks/>
          </p:cNvSpPr>
          <p:nvPr/>
        </p:nvSpPr>
        <p:spPr>
          <a:xfrm rot="19048690">
            <a:off x="7214965" y="1570963"/>
            <a:ext cx="664352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1000" dirty="0">
                <a:solidFill>
                  <a:srgbClr val="FF0000"/>
                </a:solidFill>
              </a:rPr>
              <a:t>duration</a:t>
            </a:r>
          </a:p>
        </p:txBody>
      </p:sp>
      <p:sp>
        <p:nvSpPr>
          <p:cNvPr id="36" name="Google Shape;79;p13">
            <a:extLst>
              <a:ext uri="{FF2B5EF4-FFF2-40B4-BE49-F238E27FC236}">
                <a16:creationId xmlns:a16="http://schemas.microsoft.com/office/drawing/2014/main" id="{E70F2197-2875-A24A-9ABA-0788DEFEE7E4}"/>
              </a:ext>
            </a:extLst>
          </p:cNvPr>
          <p:cNvSpPr txBox="1">
            <a:spLocks/>
          </p:cNvSpPr>
          <p:nvPr/>
        </p:nvSpPr>
        <p:spPr>
          <a:xfrm rot="19048690">
            <a:off x="7425553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8589"/>
                </a:solidFill>
              </a:rPr>
              <a:t>rating count</a:t>
            </a:r>
          </a:p>
        </p:txBody>
      </p:sp>
      <p:sp>
        <p:nvSpPr>
          <p:cNvPr id="37" name="Google Shape;79;p13">
            <a:extLst>
              <a:ext uri="{FF2B5EF4-FFF2-40B4-BE49-F238E27FC236}">
                <a16:creationId xmlns:a16="http://schemas.microsoft.com/office/drawing/2014/main" id="{8D4F842E-71AC-5843-BF16-4A9C1E4F29E8}"/>
              </a:ext>
            </a:extLst>
          </p:cNvPr>
          <p:cNvSpPr txBox="1">
            <a:spLocks/>
          </p:cNvSpPr>
          <p:nvPr/>
        </p:nvSpPr>
        <p:spPr>
          <a:xfrm rot="19048690">
            <a:off x="1073241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0000"/>
                </a:solidFill>
              </a:rPr>
              <a:t>rating count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5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 animBg="1"/>
      <p:bldP spid="21" grpId="0" animBg="1"/>
      <p:bldP spid="22" grpId="0"/>
      <p:bldP spid="22" grpId="1"/>
      <p:bldP spid="23" grpId="0"/>
      <p:bldP spid="26" grpId="0"/>
      <p:bldP spid="28" grpId="0"/>
      <p:bldP spid="28" grpId="1"/>
      <p:bldP spid="31" grpId="0"/>
      <p:bldP spid="32" grpId="0"/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Patterns in the data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5" y="935664"/>
            <a:ext cx="2592046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S</a:t>
            </a:r>
            <a:r>
              <a:rPr lang="en" sz="1600" dirty="0" err="1"/>
              <a:t>hapes</a:t>
            </a:r>
            <a:r>
              <a:rPr lang="en" sz="1600" dirty="0"/>
              <a:t> of correlation</a:t>
            </a:r>
            <a:endParaRPr sz="1600" dirty="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8AFE92E-B4B0-4047-B1D0-036EF13D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779" y="1530806"/>
            <a:ext cx="5186443" cy="3460343"/>
          </a:xfrm>
          <a:prstGeom prst="rect">
            <a:avLst/>
          </a:prstGeom>
        </p:spPr>
      </p:pic>
      <p:sp>
        <p:nvSpPr>
          <p:cNvPr id="34" name="Google Shape;79;p13">
            <a:extLst>
              <a:ext uri="{FF2B5EF4-FFF2-40B4-BE49-F238E27FC236}">
                <a16:creationId xmlns:a16="http://schemas.microsoft.com/office/drawing/2014/main" id="{71C96B98-2B1A-6344-A468-5100E6E590EA}"/>
              </a:ext>
            </a:extLst>
          </p:cNvPr>
          <p:cNvSpPr txBox="1">
            <a:spLocks/>
          </p:cNvSpPr>
          <p:nvPr/>
        </p:nvSpPr>
        <p:spPr>
          <a:xfrm>
            <a:off x="1395991" y="1582291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grpSp>
        <p:nvGrpSpPr>
          <p:cNvPr id="38" name="Google Shape;139;p20">
            <a:extLst>
              <a:ext uri="{FF2B5EF4-FFF2-40B4-BE49-F238E27FC236}">
                <a16:creationId xmlns:a16="http://schemas.microsoft.com/office/drawing/2014/main" id="{49B1CD5F-B30E-5D48-B7D7-3195C0CFE3C7}"/>
              </a:ext>
            </a:extLst>
          </p:cNvPr>
          <p:cNvGrpSpPr/>
          <p:nvPr/>
        </p:nvGrpSpPr>
        <p:grpSpPr>
          <a:xfrm>
            <a:off x="4725849" y="-467212"/>
            <a:ext cx="540293" cy="360421"/>
            <a:chOff x="3782700" y="1538287"/>
            <a:chExt cx="1578600" cy="1578600"/>
          </a:xfrm>
        </p:grpSpPr>
        <p:sp>
          <p:nvSpPr>
            <p:cNvPr id="39" name="Google Shape;140;p20">
              <a:extLst>
                <a:ext uri="{FF2B5EF4-FFF2-40B4-BE49-F238E27FC236}">
                  <a16:creationId xmlns:a16="http://schemas.microsoft.com/office/drawing/2014/main" id="{171DFF56-E8E1-3B43-8731-AF13270257C3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1;p20">
              <a:extLst>
                <a:ext uri="{FF2B5EF4-FFF2-40B4-BE49-F238E27FC236}">
                  <a16:creationId xmlns:a16="http://schemas.microsoft.com/office/drawing/2014/main" id="{5783E283-379E-A046-BFE5-88C975EA533C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2;p20">
              <a:extLst>
                <a:ext uri="{FF2B5EF4-FFF2-40B4-BE49-F238E27FC236}">
                  <a16:creationId xmlns:a16="http://schemas.microsoft.com/office/drawing/2014/main" id="{572DAD02-216D-8148-A1B4-9958847770FF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3;p20">
              <a:extLst>
                <a:ext uri="{FF2B5EF4-FFF2-40B4-BE49-F238E27FC236}">
                  <a16:creationId xmlns:a16="http://schemas.microsoft.com/office/drawing/2014/main" id="{06C05C4A-16DB-8642-8C1B-96C26238A2A9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139;p20">
            <a:extLst>
              <a:ext uri="{FF2B5EF4-FFF2-40B4-BE49-F238E27FC236}">
                <a16:creationId xmlns:a16="http://schemas.microsoft.com/office/drawing/2014/main" id="{F368653A-20B2-EF45-8F65-842CC79B11EB}"/>
              </a:ext>
            </a:extLst>
          </p:cNvPr>
          <p:cNvGrpSpPr/>
          <p:nvPr/>
        </p:nvGrpSpPr>
        <p:grpSpPr>
          <a:xfrm>
            <a:off x="3533568" y="-453864"/>
            <a:ext cx="540293" cy="360421"/>
            <a:chOff x="3782700" y="1538287"/>
            <a:chExt cx="1578600" cy="1578600"/>
          </a:xfrm>
        </p:grpSpPr>
        <p:sp>
          <p:nvSpPr>
            <p:cNvPr id="44" name="Google Shape;140;p20">
              <a:extLst>
                <a:ext uri="{FF2B5EF4-FFF2-40B4-BE49-F238E27FC236}">
                  <a16:creationId xmlns:a16="http://schemas.microsoft.com/office/drawing/2014/main" id="{3D8CE36D-1A21-DF4D-AB54-A9B832CD0E69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1;p20">
              <a:extLst>
                <a:ext uri="{FF2B5EF4-FFF2-40B4-BE49-F238E27FC236}">
                  <a16:creationId xmlns:a16="http://schemas.microsoft.com/office/drawing/2014/main" id="{8BDA62EC-16DA-1C46-80C8-77AC0055281E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2;p20">
              <a:extLst>
                <a:ext uri="{FF2B5EF4-FFF2-40B4-BE49-F238E27FC236}">
                  <a16:creationId xmlns:a16="http://schemas.microsoft.com/office/drawing/2014/main" id="{8C8C905C-D058-EE4F-B6C3-DE298BB3DA31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3;p20">
              <a:extLst>
                <a:ext uri="{FF2B5EF4-FFF2-40B4-BE49-F238E27FC236}">
                  <a16:creationId xmlns:a16="http://schemas.microsoft.com/office/drawing/2014/main" id="{D19602A9-05EC-A74F-AF38-E0444C09CC0C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39;p20">
            <a:extLst>
              <a:ext uri="{FF2B5EF4-FFF2-40B4-BE49-F238E27FC236}">
                <a16:creationId xmlns:a16="http://schemas.microsoft.com/office/drawing/2014/main" id="{49B907CC-6C92-0D48-A1F6-E4F2BD7C47FC}"/>
              </a:ext>
            </a:extLst>
          </p:cNvPr>
          <p:cNvGrpSpPr/>
          <p:nvPr/>
        </p:nvGrpSpPr>
        <p:grpSpPr>
          <a:xfrm>
            <a:off x="5562043" y="-453863"/>
            <a:ext cx="540293" cy="360421"/>
            <a:chOff x="3782700" y="1538287"/>
            <a:chExt cx="1578600" cy="1578600"/>
          </a:xfrm>
        </p:grpSpPr>
        <p:sp>
          <p:nvSpPr>
            <p:cNvPr id="59" name="Google Shape;140;p20">
              <a:extLst>
                <a:ext uri="{FF2B5EF4-FFF2-40B4-BE49-F238E27FC236}">
                  <a16:creationId xmlns:a16="http://schemas.microsoft.com/office/drawing/2014/main" id="{6275E25D-3F49-6843-8290-3589C2FB92FD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1;p20">
              <a:extLst>
                <a:ext uri="{FF2B5EF4-FFF2-40B4-BE49-F238E27FC236}">
                  <a16:creationId xmlns:a16="http://schemas.microsoft.com/office/drawing/2014/main" id="{E54CFAD0-E1C6-824F-9889-040632D49639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;p20">
              <a:extLst>
                <a:ext uri="{FF2B5EF4-FFF2-40B4-BE49-F238E27FC236}">
                  <a16:creationId xmlns:a16="http://schemas.microsoft.com/office/drawing/2014/main" id="{9F9A65B5-B25A-444F-8B1C-4B2B0C21F919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3;p20">
              <a:extLst>
                <a:ext uri="{FF2B5EF4-FFF2-40B4-BE49-F238E27FC236}">
                  <a16:creationId xmlns:a16="http://schemas.microsoft.com/office/drawing/2014/main" id="{10CC93FA-7574-8345-A6B9-A2B4CF830660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BEA69E9-4E15-0A42-89CD-7F370356F29A}"/>
              </a:ext>
            </a:extLst>
          </p:cNvPr>
          <p:cNvSpPr/>
          <p:nvPr/>
        </p:nvSpPr>
        <p:spPr>
          <a:xfrm>
            <a:off x="3736298" y="2155848"/>
            <a:ext cx="481955" cy="340014"/>
          </a:xfrm>
          <a:prstGeom prst="rect">
            <a:avLst/>
          </a:prstGeom>
          <a:noFill/>
          <a:ln w="22225">
            <a:solidFill>
              <a:srgbClr val="FF85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2D70974-F1F0-7F46-96D1-A73718DF860A}"/>
              </a:ext>
            </a:extLst>
          </p:cNvPr>
          <p:cNvSpPr/>
          <p:nvPr/>
        </p:nvSpPr>
        <p:spPr>
          <a:xfrm>
            <a:off x="3230434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9DD4092-6E98-CB4C-B8A7-FA008C13F212}"/>
              </a:ext>
            </a:extLst>
          </p:cNvPr>
          <p:cNvSpPr/>
          <p:nvPr/>
        </p:nvSpPr>
        <p:spPr>
          <a:xfrm>
            <a:off x="3733800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97FC831-C9F0-FE49-8169-D39087DAF999}"/>
              </a:ext>
            </a:extLst>
          </p:cNvPr>
          <p:cNvSpPr/>
          <p:nvPr/>
        </p:nvSpPr>
        <p:spPr>
          <a:xfrm>
            <a:off x="5713331" y="4493992"/>
            <a:ext cx="473886" cy="344985"/>
          </a:xfrm>
          <a:prstGeom prst="rect">
            <a:avLst/>
          </a:prstGeom>
          <a:noFill/>
          <a:ln w="22225">
            <a:solidFill>
              <a:srgbClr val="00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Google Shape;79;p13">
            <a:extLst>
              <a:ext uri="{FF2B5EF4-FFF2-40B4-BE49-F238E27FC236}">
                <a16:creationId xmlns:a16="http://schemas.microsoft.com/office/drawing/2014/main" id="{0DCBF6A7-5D90-BF4A-8EE0-0AA84F8AE7D9}"/>
              </a:ext>
            </a:extLst>
          </p:cNvPr>
          <p:cNvSpPr txBox="1">
            <a:spLocks/>
          </p:cNvSpPr>
          <p:nvPr/>
        </p:nvSpPr>
        <p:spPr>
          <a:xfrm>
            <a:off x="2886701" y="1348685"/>
            <a:ext cx="837644" cy="12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78" name="Google Shape;79;p13">
            <a:extLst>
              <a:ext uri="{FF2B5EF4-FFF2-40B4-BE49-F238E27FC236}">
                <a16:creationId xmlns:a16="http://schemas.microsoft.com/office/drawing/2014/main" id="{F5CC9795-9A5F-7D4F-9606-2BE618547DA8}"/>
              </a:ext>
            </a:extLst>
          </p:cNvPr>
          <p:cNvSpPr txBox="1">
            <a:spLocks/>
          </p:cNvSpPr>
          <p:nvPr/>
        </p:nvSpPr>
        <p:spPr>
          <a:xfrm>
            <a:off x="3714384" y="1348685"/>
            <a:ext cx="393793" cy="14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year</a:t>
            </a:r>
          </a:p>
        </p:txBody>
      </p:sp>
      <p:sp>
        <p:nvSpPr>
          <p:cNvPr id="79" name="Google Shape;79;p13">
            <a:extLst>
              <a:ext uri="{FF2B5EF4-FFF2-40B4-BE49-F238E27FC236}">
                <a16:creationId xmlns:a16="http://schemas.microsoft.com/office/drawing/2014/main" id="{2F329D0F-8E5C-3B42-8EB2-AD64D6100B50}"/>
              </a:ext>
            </a:extLst>
          </p:cNvPr>
          <p:cNvSpPr txBox="1">
            <a:spLocks/>
          </p:cNvSpPr>
          <p:nvPr/>
        </p:nvSpPr>
        <p:spPr>
          <a:xfrm>
            <a:off x="1158018" y="2269731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80" name="Google Shape;79;p13">
            <a:extLst>
              <a:ext uri="{FF2B5EF4-FFF2-40B4-BE49-F238E27FC236}">
                <a16:creationId xmlns:a16="http://schemas.microsoft.com/office/drawing/2014/main" id="{0977D287-BAB8-7443-88C0-3B0EE2036EE5}"/>
              </a:ext>
            </a:extLst>
          </p:cNvPr>
          <p:cNvSpPr txBox="1">
            <a:spLocks/>
          </p:cNvSpPr>
          <p:nvPr/>
        </p:nvSpPr>
        <p:spPr>
          <a:xfrm>
            <a:off x="1224763" y="4635825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budget</a:t>
            </a:r>
          </a:p>
        </p:txBody>
      </p:sp>
      <p:sp>
        <p:nvSpPr>
          <p:cNvPr id="81" name="Google Shape;79;p13">
            <a:extLst>
              <a:ext uri="{FF2B5EF4-FFF2-40B4-BE49-F238E27FC236}">
                <a16:creationId xmlns:a16="http://schemas.microsoft.com/office/drawing/2014/main" id="{E6FD60EC-D1EE-FF42-8599-B740412F752C}"/>
              </a:ext>
            </a:extLst>
          </p:cNvPr>
          <p:cNvSpPr txBox="1">
            <a:spLocks/>
          </p:cNvSpPr>
          <p:nvPr/>
        </p:nvSpPr>
        <p:spPr>
          <a:xfrm>
            <a:off x="5686633" y="4905723"/>
            <a:ext cx="513934" cy="1240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duration</a:t>
            </a:r>
          </a:p>
        </p:txBody>
      </p:sp>
      <p:sp>
        <p:nvSpPr>
          <p:cNvPr id="82" name="Google Shape;138;p20">
            <a:extLst>
              <a:ext uri="{FF2B5EF4-FFF2-40B4-BE49-F238E27FC236}">
                <a16:creationId xmlns:a16="http://schemas.microsoft.com/office/drawing/2014/main" id="{8131846A-3487-E544-B5A4-A2F6F6602E85}"/>
              </a:ext>
            </a:extLst>
          </p:cNvPr>
          <p:cNvSpPr txBox="1">
            <a:spLocks/>
          </p:cNvSpPr>
          <p:nvPr/>
        </p:nvSpPr>
        <p:spPr>
          <a:xfrm>
            <a:off x="6953250" y="154614"/>
            <a:ext cx="2592046" cy="48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600" dirty="0"/>
              <a:t>Alfred Hitchcock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88D343F-2073-794F-852B-4537DBD5F6E7}"/>
              </a:ext>
            </a:extLst>
          </p:cNvPr>
          <p:cNvSpPr/>
          <p:nvPr/>
        </p:nvSpPr>
        <p:spPr>
          <a:xfrm>
            <a:off x="3736622" y="3827947"/>
            <a:ext cx="482353" cy="344985"/>
          </a:xfrm>
          <a:prstGeom prst="rect">
            <a:avLst/>
          </a:prstGeom>
          <a:noFill/>
          <a:ln w="22225">
            <a:solidFill>
              <a:srgbClr val="2B01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B01FC"/>
              </a:solidFill>
            </a:endParaRPr>
          </a:p>
        </p:txBody>
      </p:sp>
      <p:sp>
        <p:nvSpPr>
          <p:cNvPr id="84" name="Google Shape;79;p13">
            <a:extLst>
              <a:ext uri="{FF2B5EF4-FFF2-40B4-BE49-F238E27FC236}">
                <a16:creationId xmlns:a16="http://schemas.microsoft.com/office/drawing/2014/main" id="{8C614CC3-4ADA-794D-AEC7-F0C55BCD890F}"/>
              </a:ext>
            </a:extLst>
          </p:cNvPr>
          <p:cNvSpPr txBox="1">
            <a:spLocks/>
          </p:cNvSpPr>
          <p:nvPr/>
        </p:nvSpPr>
        <p:spPr>
          <a:xfrm>
            <a:off x="1224763" y="3943350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2B01FC"/>
                </a:solidFill>
              </a:rPr>
              <a:t>duration</a:t>
            </a:r>
          </a:p>
        </p:txBody>
      </p:sp>
      <p:sp>
        <p:nvSpPr>
          <p:cNvPr id="85" name="Google Shape;138;p20">
            <a:extLst>
              <a:ext uri="{FF2B5EF4-FFF2-40B4-BE49-F238E27FC236}">
                <a16:creationId xmlns:a16="http://schemas.microsoft.com/office/drawing/2014/main" id="{58D71EF5-C3B0-7646-9EFE-5319C5772CB0}"/>
              </a:ext>
            </a:extLst>
          </p:cNvPr>
          <p:cNvSpPr txBox="1">
            <a:spLocks/>
          </p:cNvSpPr>
          <p:nvPr/>
        </p:nvSpPr>
        <p:spPr>
          <a:xfrm>
            <a:off x="4963888" y="680748"/>
            <a:ext cx="4062126" cy="64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200" dirty="0"/>
              <a:t>Multicollinearity as expected between features and proxies for them, such as </a:t>
            </a:r>
            <a:r>
              <a:rPr lang="en-US" sz="1200" i="1" dirty="0"/>
              <a:t>rating</a:t>
            </a:r>
            <a:r>
              <a:rPr lang="en-US" sz="1200" dirty="0"/>
              <a:t> and </a:t>
            </a:r>
            <a:r>
              <a:rPr lang="en-US" sz="1200" i="1" dirty="0" err="1"/>
              <a:t>metacritic</a:t>
            </a:r>
            <a:r>
              <a:rPr lang="en-US" sz="1200" i="1" dirty="0"/>
              <a:t> score, </a:t>
            </a:r>
            <a:r>
              <a:rPr lang="en-US" sz="1200" dirty="0"/>
              <a:t>and </a:t>
            </a:r>
            <a:r>
              <a:rPr lang="en-US" sz="1200" i="1" dirty="0"/>
              <a:t>runtime</a:t>
            </a:r>
            <a:r>
              <a:rPr lang="en-US" sz="1200" dirty="0"/>
              <a:t> and </a:t>
            </a:r>
            <a:r>
              <a:rPr lang="en-US" sz="1200" i="1" dirty="0"/>
              <a:t>duration</a:t>
            </a:r>
          </a:p>
        </p:txBody>
      </p:sp>
    </p:spTree>
    <p:extLst>
      <p:ext uri="{BB962C8B-B14F-4D97-AF65-F5344CB8AC3E}">
        <p14:creationId xmlns:p14="http://schemas.microsoft.com/office/powerpoint/2010/main" val="31315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6" grpId="0" animBg="1"/>
      <p:bldP spid="73" grpId="0" animBg="1"/>
      <p:bldP spid="74" grpId="0" animBg="1"/>
      <p:bldP spid="75" grpId="0" animBg="1"/>
      <p:bldP spid="77" grpId="0"/>
      <p:bldP spid="78" grpId="0"/>
      <p:bldP spid="79" grpId="0" animBg="1"/>
      <p:bldP spid="80" grpId="0" animBg="1"/>
      <p:bldP spid="81" grpId="0" animBg="1"/>
      <p:bldP spid="83" grpId="0" animBg="1"/>
      <p:bldP spid="84" grpId="0" animBg="1"/>
      <p:bldP spid="85" grpId="0"/>
    </p:bldLst>
  </p:timing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3852</TotalTime>
  <Words>1871</Words>
  <Application>Microsoft Macintosh PowerPoint</Application>
  <PresentationFormat>On-screen Show (16:9)</PresentationFormat>
  <Paragraphs>490</Paragraphs>
  <Slides>51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Times</vt:lpstr>
      <vt:lpstr>Montserrat</vt:lpstr>
      <vt:lpstr>Calibri</vt:lpstr>
      <vt:lpstr>Arial</vt:lpstr>
      <vt:lpstr>Dotum</vt:lpstr>
      <vt:lpstr>PT Sans Caption</vt:lpstr>
      <vt:lpstr>Desdemona template</vt:lpstr>
      <vt:lpstr>Predicting film-director ratings</vt:lpstr>
      <vt:lpstr>Questions investigated</vt:lpstr>
      <vt:lpstr>Who?</vt:lpstr>
      <vt:lpstr>Source IMDB  (Internet Movie Database</vt:lpstr>
      <vt:lpstr>Target variable</vt:lpstr>
      <vt:lpstr>Target variable</vt:lpstr>
      <vt:lpstr>9,000</vt:lpstr>
      <vt:lpstr>Patterns in the data</vt:lpstr>
      <vt:lpstr>Patterns in the data</vt:lpstr>
      <vt:lpstr>To predict ratings:</vt:lpstr>
      <vt:lpstr>PowerPoint Presentation</vt:lpstr>
      <vt:lpstr>Linear regression models</vt:lpstr>
      <vt:lpstr>How Hitchcock’s ratings rise</vt:lpstr>
      <vt:lpstr>Linear regression models</vt:lpstr>
      <vt:lpstr>Opposite trends</vt:lpstr>
      <vt:lpstr>Further investigations</vt:lpstr>
      <vt:lpstr>Further investigations</vt:lpstr>
      <vt:lpstr>PowerPoint Presentation</vt:lpstr>
      <vt:lpstr>Further investigations</vt:lpstr>
      <vt:lpstr>Feature engineering</vt:lpstr>
      <vt:lpstr>Predicting film-director ratings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regression results</vt:lpstr>
      <vt:lpstr>In two or three columns</vt:lpstr>
      <vt:lpstr>Want big impact? Use big image.</vt:lpstr>
      <vt:lpstr>Use charts to explain your ideas</vt:lpstr>
      <vt:lpstr>And tables to compare data</vt:lpstr>
      <vt:lpstr>Maps</vt:lpstr>
      <vt:lpstr>89,526,124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PowerPoint Presentation</vt:lpstr>
      <vt:lpstr>Diagrams and infographics</vt:lpstr>
      <vt:lpstr>PowerPoint Presentation</vt:lpstr>
      <vt:lpstr>Linear regression models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film-director ratings</dc:title>
  <cp:lastModifiedBy>Joshua Mailman</cp:lastModifiedBy>
  <cp:revision>143</cp:revision>
  <dcterms:modified xsi:type="dcterms:W3CDTF">2021-01-24T18:19:40Z</dcterms:modified>
</cp:coreProperties>
</file>